
<file path=[Content_Types].xml><?xml version="1.0" encoding="utf-8"?>
<Types xmlns="http://schemas.openxmlformats.org/package/2006/content-types">
  <Override PartName="/_rels/.rels" ContentType="application/vnd.openxmlformats-package.relationships+xml"/>
  <Override PartName="/docProps/app.xml" ContentType="application/vnd.openxmlformats-officedocument.extended-properties+xml"/>
  <Override PartName="/docProps/core.xml" ContentType="application/vnd.openxmlformats-package.core-properties+xml"/>
  <Override PartName="/ppt/_rels/presentation.xml.rels" ContentType="application/vnd.openxmlformats-package.relationships+xml"/>
  <Override PartName="/ppt/media/image53.png" ContentType="image/png"/>
  <Override PartName="/ppt/media/image52.png" ContentType="image/png"/>
  <Override PartName="/ppt/media/image51.png" ContentType="image/png"/>
  <Override PartName="/ppt/media/image50.png" ContentType="image/png"/>
  <Override PartName="/ppt/media/image48.jpeg" ContentType="image/jpeg"/>
  <Override PartName="/ppt/media/image47.png" ContentType="image/png"/>
  <Override PartName="/ppt/media/image46.png" ContentType="image/png"/>
  <Override PartName="/ppt/media/image45.png" ContentType="image/png"/>
  <Override PartName="/ppt/media/image44.png" ContentType="image/png"/>
  <Override PartName="/ppt/media/image43.png" ContentType="image/png"/>
  <Override PartName="/ppt/media/image42.png" ContentType="image/png"/>
  <Override PartName="/ppt/media/image41.png" ContentType="image/png"/>
  <Override PartName="/ppt/media/image40.png" ContentType="image/png"/>
  <Override PartName="/ppt/media/image39.png" ContentType="image/png"/>
  <Override PartName="/ppt/media/image38.png" ContentType="image/png"/>
  <Override PartName="/ppt/media/image13.png" ContentType="image/png"/>
  <Override PartName="/ppt/media/image10.png" ContentType="image/png"/>
  <Override PartName="/ppt/media/image7.jpeg" ContentType="image/jpeg"/>
  <Override PartName="/ppt/media/image2.jpeg" ContentType="image/jpeg"/>
  <Override PartName="/ppt/media/image15.png" ContentType="image/png"/>
  <Override PartName="/ppt/media/image49.png" ContentType="image/png"/>
  <Override PartName="/ppt/media/image24.png" ContentType="image/png"/>
  <Override PartName="/ppt/media/image29.png" ContentType="image/png"/>
  <Override PartName="/ppt/media/image30.png" ContentType="image/png"/>
  <Override PartName="/ppt/media/image31.png" ContentType="image/png"/>
  <Override PartName="/ppt/media/image32.png" ContentType="image/png"/>
  <Override PartName="/ppt/media/image34.png" ContentType="image/png"/>
  <Override PartName="/ppt/media/image11.png" ContentType="image/png"/>
  <Override PartName="/ppt/media/image36.png" ContentType="image/png"/>
  <Override PartName="/ppt/media/image8.png" ContentType="image/png"/>
  <Override PartName="/ppt/media/image9.png" ContentType="image/png"/>
  <Override PartName="/ppt/media/image1.png" ContentType="image/png"/>
  <Override PartName="/ppt/media/image5.png" ContentType="image/png"/>
  <Override PartName="/ppt/media/image6.png" ContentType="image/png"/>
  <Override PartName="/ppt/media/image16.jpeg" ContentType="image/jpeg"/>
  <Override PartName="/ppt/media/image14.jpeg" ContentType="image/jpeg"/>
  <Override PartName="/ppt/media/image17.jpeg" ContentType="image/jpeg"/>
  <Override PartName="/ppt/media/image27.png" ContentType="image/png"/>
  <Override PartName="/ppt/media/image18.jpeg" ContentType="image/jpeg"/>
  <Override PartName="/ppt/media/image37.png" ContentType="image/png"/>
  <Override PartName="/ppt/media/image12.png" ContentType="image/pn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3.jpeg" ContentType="image/jpeg"/>
  <Override PartName="/ppt/media/image25.jpeg" ContentType="image/jpeg"/>
  <Override PartName="/ppt/media/image4.jpeg" ContentType="image/jpeg"/>
  <Override PartName="/ppt/media/image26.jpeg" ContentType="image/jpeg"/>
  <Override PartName="/ppt/media/image28.jpeg" ContentType="image/jpeg"/>
  <Override PartName="/ppt/media/image33.jpeg" ContentType="image/jpeg"/>
  <Override PartName="/ppt/media/image35.jpeg" ContentType="image/jpe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entation.xml" ContentType="application/vnd.openxmlformats-officedocument.presentationml.presentation.main+xml"/>
  <Override PartName="/ppt/theme/theme2.xml" ContentType="application/vnd.openxmlformats-officedocument.theme+xml"/>
  <Override PartName="/ppt/theme/theme1.xml" ContentType="application/vnd.openxmlformats-officedocument.theme+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1.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8.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17.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15.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16.xml.rels" ContentType="application/vnd.openxmlformats-package.relationships+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s/slide13.xml" ContentType="application/vnd.openxmlformats-officedocument.presentationml.slide+xml"/>
  <Override PartName="/ppt/slides/_rels/slide13.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10" name="PlaceHolder 2"/>
          <p:cNvSpPr>
            <a:spLocks noGrp="1"/>
          </p:cNvSpPr>
          <p:nvPr>
            <p:ph type="subTitle"/>
          </p:nvPr>
        </p:nvSpPr>
        <p:spPr>
          <a:xfrm>
            <a:off x="360000" y="1980000"/>
            <a:ext cx="9180000" cy="4680000"/>
          </a:xfrm>
          <a:prstGeom prst="rect">
            <a:avLst/>
          </a:prstGeom>
        </p:spPr>
        <p:txBody>
          <a:bodyPr lIns="0" rIns="0" tIns="0" bIns="0"/>
          <a:p>
            <a:endParaRPr b="0" lang="fr-CH" sz="2600" spc="-1" strike="noStrike">
              <a:solidFill>
                <a:srgbClr val="1c1c1c"/>
              </a:solidFill>
              <a:latin typeface="Source Sans Pro Light"/>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12" name="PlaceHolder 2"/>
          <p:cNvSpPr>
            <a:spLocks noGrp="1"/>
          </p:cNvSpPr>
          <p:nvPr>
            <p:ph type="body"/>
          </p:nvPr>
        </p:nvSpPr>
        <p:spPr>
          <a:xfrm>
            <a:off x="360000" y="1980000"/>
            <a:ext cx="918000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14" name="PlaceHolder 2"/>
          <p:cNvSpPr>
            <a:spLocks noGrp="1"/>
          </p:cNvSpPr>
          <p:nvPr>
            <p:ph type="body"/>
          </p:nvPr>
        </p:nvSpPr>
        <p:spPr>
          <a:xfrm>
            <a:off x="36000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15" name="PlaceHolder 3"/>
          <p:cNvSpPr>
            <a:spLocks noGrp="1"/>
          </p:cNvSpPr>
          <p:nvPr>
            <p:ph type="body"/>
          </p:nvPr>
        </p:nvSpPr>
        <p:spPr>
          <a:xfrm>
            <a:off x="506376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360000" y="360000"/>
            <a:ext cx="9360000" cy="4173120"/>
          </a:xfrm>
          <a:prstGeom prst="rect">
            <a:avLst/>
          </a:prstGeom>
        </p:spPr>
        <p:txBody>
          <a:bodyPr lIns="0" rIns="0" tIns="0" bIns="0"/>
          <a:p>
            <a:endParaRPr b="0" lang="fr-CH" sz="2600" spc="-1" strike="noStrike">
              <a:solidFill>
                <a:srgbClr val="1c1c1c"/>
              </a:solidFill>
              <a:latin typeface="Source Sans Pro Light"/>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19" name="PlaceHolder 2"/>
          <p:cNvSpPr>
            <a:spLocks noGrp="1"/>
          </p:cNvSpPr>
          <p:nvPr>
            <p:ph type="body"/>
          </p:nvPr>
        </p:nvSpPr>
        <p:spPr>
          <a:xfrm>
            <a:off x="36000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20" name="PlaceHolder 3"/>
          <p:cNvSpPr>
            <a:spLocks noGrp="1"/>
          </p:cNvSpPr>
          <p:nvPr>
            <p:ph type="body"/>
          </p:nvPr>
        </p:nvSpPr>
        <p:spPr>
          <a:xfrm>
            <a:off x="506376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21" name="PlaceHolder 4"/>
          <p:cNvSpPr>
            <a:spLocks noGrp="1"/>
          </p:cNvSpPr>
          <p:nvPr>
            <p:ph type="body"/>
          </p:nvPr>
        </p:nvSpPr>
        <p:spPr>
          <a:xfrm>
            <a:off x="36000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23" name="PlaceHolder 2"/>
          <p:cNvSpPr>
            <a:spLocks noGrp="1"/>
          </p:cNvSpPr>
          <p:nvPr>
            <p:ph type="body"/>
          </p:nvPr>
        </p:nvSpPr>
        <p:spPr>
          <a:xfrm>
            <a:off x="36000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24" name="PlaceHolder 3"/>
          <p:cNvSpPr>
            <a:spLocks noGrp="1"/>
          </p:cNvSpPr>
          <p:nvPr>
            <p:ph type="body"/>
          </p:nvPr>
        </p:nvSpPr>
        <p:spPr>
          <a:xfrm>
            <a:off x="506376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25" name="PlaceHolder 4"/>
          <p:cNvSpPr>
            <a:spLocks noGrp="1"/>
          </p:cNvSpPr>
          <p:nvPr>
            <p:ph type="body"/>
          </p:nvPr>
        </p:nvSpPr>
        <p:spPr>
          <a:xfrm>
            <a:off x="506376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27" name="PlaceHolder 2"/>
          <p:cNvSpPr>
            <a:spLocks noGrp="1"/>
          </p:cNvSpPr>
          <p:nvPr>
            <p:ph type="body"/>
          </p:nvPr>
        </p:nvSpPr>
        <p:spPr>
          <a:xfrm>
            <a:off x="36000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28" name="PlaceHolder 3"/>
          <p:cNvSpPr>
            <a:spLocks noGrp="1"/>
          </p:cNvSpPr>
          <p:nvPr>
            <p:ph type="body"/>
          </p:nvPr>
        </p:nvSpPr>
        <p:spPr>
          <a:xfrm>
            <a:off x="506376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29" name="PlaceHolder 4"/>
          <p:cNvSpPr>
            <a:spLocks noGrp="1"/>
          </p:cNvSpPr>
          <p:nvPr>
            <p:ph type="body"/>
          </p:nvPr>
        </p:nvSpPr>
        <p:spPr>
          <a:xfrm>
            <a:off x="360000" y="4424400"/>
            <a:ext cx="91800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31" name="PlaceHolder 2"/>
          <p:cNvSpPr>
            <a:spLocks noGrp="1"/>
          </p:cNvSpPr>
          <p:nvPr>
            <p:ph type="body"/>
          </p:nvPr>
        </p:nvSpPr>
        <p:spPr>
          <a:xfrm>
            <a:off x="360000" y="1980000"/>
            <a:ext cx="91800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32" name="PlaceHolder 3"/>
          <p:cNvSpPr>
            <a:spLocks noGrp="1"/>
          </p:cNvSpPr>
          <p:nvPr>
            <p:ph type="body"/>
          </p:nvPr>
        </p:nvSpPr>
        <p:spPr>
          <a:xfrm>
            <a:off x="360000" y="4424400"/>
            <a:ext cx="91800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34" name="PlaceHolder 2"/>
          <p:cNvSpPr>
            <a:spLocks noGrp="1"/>
          </p:cNvSpPr>
          <p:nvPr>
            <p:ph type="body"/>
          </p:nvPr>
        </p:nvSpPr>
        <p:spPr>
          <a:xfrm>
            <a:off x="36000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35" name="PlaceHolder 3"/>
          <p:cNvSpPr>
            <a:spLocks noGrp="1"/>
          </p:cNvSpPr>
          <p:nvPr>
            <p:ph type="body"/>
          </p:nvPr>
        </p:nvSpPr>
        <p:spPr>
          <a:xfrm>
            <a:off x="506376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36" name="PlaceHolder 4"/>
          <p:cNvSpPr>
            <a:spLocks noGrp="1"/>
          </p:cNvSpPr>
          <p:nvPr>
            <p:ph type="body"/>
          </p:nvPr>
        </p:nvSpPr>
        <p:spPr>
          <a:xfrm>
            <a:off x="36000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37" name="PlaceHolder 5"/>
          <p:cNvSpPr>
            <a:spLocks noGrp="1"/>
          </p:cNvSpPr>
          <p:nvPr>
            <p:ph type="body"/>
          </p:nvPr>
        </p:nvSpPr>
        <p:spPr>
          <a:xfrm>
            <a:off x="506376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39" name="PlaceHolder 2"/>
          <p:cNvSpPr>
            <a:spLocks noGrp="1"/>
          </p:cNvSpPr>
          <p:nvPr>
            <p:ph type="body"/>
          </p:nvPr>
        </p:nvSpPr>
        <p:spPr>
          <a:xfrm>
            <a:off x="360000" y="19800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40" name="PlaceHolder 3"/>
          <p:cNvSpPr>
            <a:spLocks noGrp="1"/>
          </p:cNvSpPr>
          <p:nvPr>
            <p:ph type="body"/>
          </p:nvPr>
        </p:nvSpPr>
        <p:spPr>
          <a:xfrm>
            <a:off x="3463920" y="19800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41" name="PlaceHolder 4"/>
          <p:cNvSpPr>
            <a:spLocks noGrp="1"/>
          </p:cNvSpPr>
          <p:nvPr>
            <p:ph type="body"/>
          </p:nvPr>
        </p:nvSpPr>
        <p:spPr>
          <a:xfrm>
            <a:off x="6567480" y="19800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42" name="PlaceHolder 5"/>
          <p:cNvSpPr>
            <a:spLocks noGrp="1"/>
          </p:cNvSpPr>
          <p:nvPr>
            <p:ph type="body"/>
          </p:nvPr>
        </p:nvSpPr>
        <p:spPr>
          <a:xfrm>
            <a:off x="360000" y="44244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43" name="PlaceHolder 6"/>
          <p:cNvSpPr>
            <a:spLocks noGrp="1"/>
          </p:cNvSpPr>
          <p:nvPr>
            <p:ph type="body"/>
          </p:nvPr>
        </p:nvSpPr>
        <p:spPr>
          <a:xfrm>
            <a:off x="3463920" y="44244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44" name="PlaceHolder 7"/>
          <p:cNvSpPr>
            <a:spLocks noGrp="1"/>
          </p:cNvSpPr>
          <p:nvPr>
            <p:ph type="body"/>
          </p:nvPr>
        </p:nvSpPr>
        <p:spPr>
          <a:xfrm>
            <a:off x="6567480" y="44244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52" name="PlaceHolder 2"/>
          <p:cNvSpPr>
            <a:spLocks noGrp="1"/>
          </p:cNvSpPr>
          <p:nvPr>
            <p:ph type="subTitle"/>
          </p:nvPr>
        </p:nvSpPr>
        <p:spPr>
          <a:xfrm>
            <a:off x="360000" y="1980000"/>
            <a:ext cx="9180000" cy="4680000"/>
          </a:xfrm>
          <a:prstGeom prst="rect">
            <a:avLst/>
          </a:prstGeom>
        </p:spPr>
        <p:txBody>
          <a:bodyPr lIns="0" rIns="0" tIns="0" bIns="0"/>
          <a:p>
            <a:endParaRPr b="0" lang="fr-CH" sz="2600" spc="-1" strike="noStrike">
              <a:solidFill>
                <a:srgbClr val="1c1c1c"/>
              </a:solidFill>
              <a:latin typeface="Source Sans Pro Light"/>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54" name="PlaceHolder 2"/>
          <p:cNvSpPr>
            <a:spLocks noGrp="1"/>
          </p:cNvSpPr>
          <p:nvPr>
            <p:ph type="body"/>
          </p:nvPr>
        </p:nvSpPr>
        <p:spPr>
          <a:xfrm>
            <a:off x="360000" y="1980000"/>
            <a:ext cx="918000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56" name="PlaceHolder 2"/>
          <p:cNvSpPr>
            <a:spLocks noGrp="1"/>
          </p:cNvSpPr>
          <p:nvPr>
            <p:ph type="body"/>
          </p:nvPr>
        </p:nvSpPr>
        <p:spPr>
          <a:xfrm>
            <a:off x="36000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57" name="PlaceHolder 3"/>
          <p:cNvSpPr>
            <a:spLocks noGrp="1"/>
          </p:cNvSpPr>
          <p:nvPr>
            <p:ph type="body"/>
          </p:nvPr>
        </p:nvSpPr>
        <p:spPr>
          <a:xfrm>
            <a:off x="506376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360000" y="360000"/>
            <a:ext cx="9360000" cy="4173120"/>
          </a:xfrm>
          <a:prstGeom prst="rect">
            <a:avLst/>
          </a:prstGeom>
        </p:spPr>
        <p:txBody>
          <a:bodyPr lIns="0" rIns="0" tIns="0" bIns="0"/>
          <a:p>
            <a:endParaRPr b="0" lang="fr-CH" sz="2600" spc="-1" strike="noStrike">
              <a:solidFill>
                <a:srgbClr val="1c1c1c"/>
              </a:solidFill>
              <a:latin typeface="Source Sans Pro Light"/>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61" name="PlaceHolder 2"/>
          <p:cNvSpPr>
            <a:spLocks noGrp="1"/>
          </p:cNvSpPr>
          <p:nvPr>
            <p:ph type="body"/>
          </p:nvPr>
        </p:nvSpPr>
        <p:spPr>
          <a:xfrm>
            <a:off x="36000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62" name="PlaceHolder 3"/>
          <p:cNvSpPr>
            <a:spLocks noGrp="1"/>
          </p:cNvSpPr>
          <p:nvPr>
            <p:ph type="body"/>
          </p:nvPr>
        </p:nvSpPr>
        <p:spPr>
          <a:xfrm>
            <a:off x="506376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63" name="PlaceHolder 4"/>
          <p:cNvSpPr>
            <a:spLocks noGrp="1"/>
          </p:cNvSpPr>
          <p:nvPr>
            <p:ph type="body"/>
          </p:nvPr>
        </p:nvSpPr>
        <p:spPr>
          <a:xfrm>
            <a:off x="36000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65" name="PlaceHolder 2"/>
          <p:cNvSpPr>
            <a:spLocks noGrp="1"/>
          </p:cNvSpPr>
          <p:nvPr>
            <p:ph type="body"/>
          </p:nvPr>
        </p:nvSpPr>
        <p:spPr>
          <a:xfrm>
            <a:off x="360000" y="1980000"/>
            <a:ext cx="4479480" cy="4680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66" name="PlaceHolder 3"/>
          <p:cNvSpPr>
            <a:spLocks noGrp="1"/>
          </p:cNvSpPr>
          <p:nvPr>
            <p:ph type="body"/>
          </p:nvPr>
        </p:nvSpPr>
        <p:spPr>
          <a:xfrm>
            <a:off x="506376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67" name="PlaceHolder 4"/>
          <p:cNvSpPr>
            <a:spLocks noGrp="1"/>
          </p:cNvSpPr>
          <p:nvPr>
            <p:ph type="body"/>
          </p:nvPr>
        </p:nvSpPr>
        <p:spPr>
          <a:xfrm>
            <a:off x="506376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69" name="PlaceHolder 2"/>
          <p:cNvSpPr>
            <a:spLocks noGrp="1"/>
          </p:cNvSpPr>
          <p:nvPr>
            <p:ph type="body"/>
          </p:nvPr>
        </p:nvSpPr>
        <p:spPr>
          <a:xfrm>
            <a:off x="36000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70" name="PlaceHolder 3"/>
          <p:cNvSpPr>
            <a:spLocks noGrp="1"/>
          </p:cNvSpPr>
          <p:nvPr>
            <p:ph type="body"/>
          </p:nvPr>
        </p:nvSpPr>
        <p:spPr>
          <a:xfrm>
            <a:off x="506376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71" name="PlaceHolder 4"/>
          <p:cNvSpPr>
            <a:spLocks noGrp="1"/>
          </p:cNvSpPr>
          <p:nvPr>
            <p:ph type="body"/>
          </p:nvPr>
        </p:nvSpPr>
        <p:spPr>
          <a:xfrm>
            <a:off x="360000" y="4424400"/>
            <a:ext cx="91800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73" name="PlaceHolder 2"/>
          <p:cNvSpPr>
            <a:spLocks noGrp="1"/>
          </p:cNvSpPr>
          <p:nvPr>
            <p:ph type="body"/>
          </p:nvPr>
        </p:nvSpPr>
        <p:spPr>
          <a:xfrm>
            <a:off x="360000" y="1980000"/>
            <a:ext cx="91800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74" name="PlaceHolder 3"/>
          <p:cNvSpPr>
            <a:spLocks noGrp="1"/>
          </p:cNvSpPr>
          <p:nvPr>
            <p:ph type="body"/>
          </p:nvPr>
        </p:nvSpPr>
        <p:spPr>
          <a:xfrm>
            <a:off x="360000" y="4424400"/>
            <a:ext cx="91800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76" name="PlaceHolder 2"/>
          <p:cNvSpPr>
            <a:spLocks noGrp="1"/>
          </p:cNvSpPr>
          <p:nvPr>
            <p:ph type="body"/>
          </p:nvPr>
        </p:nvSpPr>
        <p:spPr>
          <a:xfrm>
            <a:off x="36000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77" name="PlaceHolder 3"/>
          <p:cNvSpPr>
            <a:spLocks noGrp="1"/>
          </p:cNvSpPr>
          <p:nvPr>
            <p:ph type="body"/>
          </p:nvPr>
        </p:nvSpPr>
        <p:spPr>
          <a:xfrm>
            <a:off x="5063760" y="19800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78" name="PlaceHolder 4"/>
          <p:cNvSpPr>
            <a:spLocks noGrp="1"/>
          </p:cNvSpPr>
          <p:nvPr>
            <p:ph type="body"/>
          </p:nvPr>
        </p:nvSpPr>
        <p:spPr>
          <a:xfrm>
            <a:off x="36000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79" name="PlaceHolder 5"/>
          <p:cNvSpPr>
            <a:spLocks noGrp="1"/>
          </p:cNvSpPr>
          <p:nvPr>
            <p:ph type="body"/>
          </p:nvPr>
        </p:nvSpPr>
        <p:spPr>
          <a:xfrm>
            <a:off x="5063760" y="4424400"/>
            <a:ext cx="447948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360000" y="360000"/>
            <a:ext cx="9360000" cy="900000"/>
          </a:xfrm>
          <a:prstGeom prst="rect">
            <a:avLst/>
          </a:prstGeom>
        </p:spPr>
        <p:txBody>
          <a:bodyPr lIns="0" rIns="0" tIns="0" bIns="0" anchor="b"/>
          <a:p>
            <a:endParaRPr b="1" lang="fr-CH" sz="3200" spc="-1" strike="noStrike">
              <a:solidFill>
                <a:srgbClr val="ffffff"/>
              </a:solidFill>
              <a:latin typeface="Source Sans Pro Black"/>
            </a:endParaRPr>
          </a:p>
        </p:txBody>
      </p:sp>
      <p:sp>
        <p:nvSpPr>
          <p:cNvPr id="81" name="PlaceHolder 2"/>
          <p:cNvSpPr>
            <a:spLocks noGrp="1"/>
          </p:cNvSpPr>
          <p:nvPr>
            <p:ph type="body"/>
          </p:nvPr>
        </p:nvSpPr>
        <p:spPr>
          <a:xfrm>
            <a:off x="360000" y="19800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82" name="PlaceHolder 3"/>
          <p:cNvSpPr>
            <a:spLocks noGrp="1"/>
          </p:cNvSpPr>
          <p:nvPr>
            <p:ph type="body"/>
          </p:nvPr>
        </p:nvSpPr>
        <p:spPr>
          <a:xfrm>
            <a:off x="3463920" y="19800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83" name="PlaceHolder 4"/>
          <p:cNvSpPr>
            <a:spLocks noGrp="1"/>
          </p:cNvSpPr>
          <p:nvPr>
            <p:ph type="body"/>
          </p:nvPr>
        </p:nvSpPr>
        <p:spPr>
          <a:xfrm>
            <a:off x="6567480" y="19800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84" name="PlaceHolder 5"/>
          <p:cNvSpPr>
            <a:spLocks noGrp="1"/>
          </p:cNvSpPr>
          <p:nvPr>
            <p:ph type="body"/>
          </p:nvPr>
        </p:nvSpPr>
        <p:spPr>
          <a:xfrm>
            <a:off x="360000" y="44244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85" name="PlaceHolder 6"/>
          <p:cNvSpPr>
            <a:spLocks noGrp="1"/>
          </p:cNvSpPr>
          <p:nvPr>
            <p:ph type="body"/>
          </p:nvPr>
        </p:nvSpPr>
        <p:spPr>
          <a:xfrm>
            <a:off x="3463920" y="44244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
        <p:nvSpPr>
          <p:cNvPr id="86" name="PlaceHolder 7"/>
          <p:cNvSpPr>
            <a:spLocks noGrp="1"/>
          </p:cNvSpPr>
          <p:nvPr>
            <p:ph type="body"/>
          </p:nvPr>
        </p:nvSpPr>
        <p:spPr>
          <a:xfrm>
            <a:off x="6567480" y="4424400"/>
            <a:ext cx="2955600" cy="2232000"/>
          </a:xfrm>
          <a:prstGeom prst="rect">
            <a:avLst/>
          </a:prstGeom>
        </p:spPr>
        <p:txBody>
          <a:bodyPr lIns="0" rIns="0" tIns="0" bIns="0">
            <a:normAutofit/>
          </a:bodyPr>
          <a:p>
            <a:endParaRPr b="1" lang="fr-CH" sz="2600" spc="-1" strike="noStrike">
              <a:solidFill>
                <a:srgbClr val="1c1c1c"/>
              </a:solidFill>
              <a:latin typeface="Source Sans Pro Semibold"/>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CustomShape 1"/>
          <p:cNvSpPr/>
          <p:nvPr/>
        </p:nvSpPr>
        <p:spPr>
          <a:xfrm>
            <a:off x="0" y="180000"/>
            <a:ext cx="9720000" cy="1260000"/>
          </a:xfrm>
          <a:prstGeom prst="rect">
            <a:avLst/>
          </a:prstGeom>
          <a:solidFill>
            <a:srgbClr val="e74c3c"/>
          </a:solidFill>
          <a:ln w="72000">
            <a:noFill/>
          </a:ln>
        </p:spPr>
        <p:style>
          <a:lnRef idx="0"/>
          <a:fillRef idx="0"/>
          <a:effectRef idx="0"/>
          <a:fontRef idx="minor"/>
        </p:style>
      </p:sp>
      <p:sp>
        <p:nvSpPr>
          <p:cNvPr id="1" name="CustomShape 2"/>
          <p:cNvSpPr/>
          <p:nvPr/>
        </p:nvSpPr>
        <p:spPr>
          <a:xfrm>
            <a:off x="7560000" y="6840000"/>
            <a:ext cx="2520000" cy="540000"/>
          </a:xfrm>
          <a:prstGeom prst="rect">
            <a:avLst/>
          </a:prstGeom>
          <a:solidFill>
            <a:srgbClr val="e74c3c"/>
          </a:solidFill>
          <a:ln w="72000">
            <a:noFill/>
          </a:ln>
        </p:spPr>
        <p:style>
          <a:lnRef idx="0"/>
          <a:fillRef idx="0"/>
          <a:effectRef idx="0"/>
          <a:fontRef idx="minor"/>
        </p:style>
      </p:sp>
      <p:sp>
        <p:nvSpPr>
          <p:cNvPr id="2" name="CustomShape 3"/>
          <p:cNvSpPr/>
          <p:nvPr/>
        </p:nvSpPr>
        <p:spPr>
          <a:xfrm>
            <a:off x="900000" y="6840000"/>
            <a:ext cx="6480000" cy="540000"/>
          </a:xfrm>
          <a:prstGeom prst="rect">
            <a:avLst/>
          </a:prstGeom>
          <a:solidFill>
            <a:srgbClr val="bdc3c7"/>
          </a:solidFill>
          <a:ln w="72000">
            <a:noFill/>
          </a:ln>
        </p:spPr>
        <p:style>
          <a:lnRef idx="0"/>
          <a:fillRef idx="0"/>
          <a:effectRef idx="0"/>
          <a:fontRef idx="minor"/>
        </p:style>
      </p:sp>
      <p:sp>
        <p:nvSpPr>
          <p:cNvPr id="3" name="CustomShape 4"/>
          <p:cNvSpPr/>
          <p:nvPr/>
        </p:nvSpPr>
        <p:spPr>
          <a:xfrm>
            <a:off x="180000" y="6840000"/>
            <a:ext cx="540000" cy="540000"/>
          </a:xfrm>
          <a:prstGeom prst="rect">
            <a:avLst/>
          </a:prstGeom>
          <a:noFill/>
          <a:ln w="72000">
            <a:noFill/>
          </a:ln>
        </p:spPr>
        <p:style>
          <a:lnRef idx="0"/>
          <a:fillRef idx="0"/>
          <a:effectRef idx="0"/>
          <a:fontRef idx="minor"/>
        </p:style>
      </p:sp>
      <p:sp>
        <p:nvSpPr>
          <p:cNvPr id="4" name="PlaceHolder 5"/>
          <p:cNvSpPr>
            <a:spLocks noGrp="1"/>
          </p:cNvSpPr>
          <p:nvPr>
            <p:ph type="title"/>
          </p:nvPr>
        </p:nvSpPr>
        <p:spPr>
          <a:xfrm>
            <a:off x="360000" y="360000"/>
            <a:ext cx="9360000" cy="900000"/>
          </a:xfrm>
          <a:prstGeom prst="rect">
            <a:avLst/>
          </a:prstGeom>
        </p:spPr>
        <p:txBody>
          <a:bodyPr lIns="0" rIns="0" tIns="0" bIns="0" anchor="b"/>
          <a:p>
            <a:r>
              <a:rPr b="1" lang="fr-CH" sz="3200" spc="-1" strike="noStrike">
                <a:solidFill>
                  <a:srgbClr val="ffffff"/>
                </a:solidFill>
                <a:latin typeface="Source Sans Pro Black"/>
              </a:rPr>
              <a:t>Cliquez pour éditer le format du texte-titre</a:t>
            </a:r>
            <a:endParaRPr b="1" lang="fr-CH" sz="3200" spc="-1" strike="noStrike">
              <a:solidFill>
                <a:srgbClr val="ffffff"/>
              </a:solidFill>
              <a:latin typeface="Source Sans Pro Black"/>
            </a:endParaRPr>
          </a:p>
        </p:txBody>
      </p:sp>
      <p:sp>
        <p:nvSpPr>
          <p:cNvPr id="5" name="PlaceHolder 6"/>
          <p:cNvSpPr>
            <a:spLocks noGrp="1"/>
          </p:cNvSpPr>
          <p:nvPr>
            <p:ph type="body"/>
          </p:nvPr>
        </p:nvSpPr>
        <p:spPr>
          <a:xfrm>
            <a:off x="360000" y="1980000"/>
            <a:ext cx="9180000" cy="4680000"/>
          </a:xfrm>
          <a:prstGeom prst="rect">
            <a:avLst/>
          </a:prstGeom>
        </p:spPr>
        <p:txBody>
          <a:bodyPr lIns="0" rIns="0" tIns="0" bIns="0">
            <a:normAutofit/>
          </a:bodyPr>
          <a:p>
            <a:pPr>
              <a:spcAft>
                <a:spcPts val="1142"/>
              </a:spcAft>
            </a:pPr>
            <a:r>
              <a:rPr b="1" lang="fr-CH" sz="2600" spc="-1" strike="noStrike">
                <a:solidFill>
                  <a:srgbClr val="1c1c1c"/>
                </a:solidFill>
                <a:latin typeface="Source Sans Pro Semibold"/>
              </a:rPr>
              <a:t>Cliquez pour éditer le format du plan de texte</a:t>
            </a:r>
            <a:endParaRPr b="1" lang="fr-CH" sz="2600" spc="-1" strike="noStrike">
              <a:solidFill>
                <a:srgbClr val="1c1c1c"/>
              </a:solidFill>
              <a:latin typeface="Source Sans Pro Semibold"/>
            </a:endParaRPr>
          </a:p>
          <a:p>
            <a:pPr lvl="1" marL="288000">
              <a:spcAft>
                <a:spcPts val="1134"/>
              </a:spcAft>
            </a:pPr>
            <a:r>
              <a:rPr b="0" lang="fr-CH" sz="2200" spc="-1" strike="noStrike">
                <a:solidFill>
                  <a:srgbClr val="1c1c1c"/>
                </a:solidFill>
                <a:latin typeface="Source Sans Pro Light"/>
              </a:rPr>
              <a:t>Second niveau de plan</a:t>
            </a:r>
            <a:endParaRPr b="0" lang="fr-CH" sz="2200" spc="-1" strike="noStrike">
              <a:solidFill>
                <a:srgbClr val="1c1c1c"/>
              </a:solidFill>
              <a:latin typeface="Source Sans Pro Light"/>
            </a:endParaRPr>
          </a:p>
          <a:p>
            <a:pPr lvl="2" marL="576000">
              <a:spcAft>
                <a:spcPts val="850"/>
              </a:spcAft>
            </a:pPr>
            <a:r>
              <a:rPr b="0" lang="fr-CH" sz="1800" spc="-1" strike="noStrike">
                <a:solidFill>
                  <a:srgbClr val="1c1c1c"/>
                </a:solidFill>
                <a:latin typeface="Source Sans Pro Light"/>
              </a:rPr>
              <a:t>Troisième niveau de plan</a:t>
            </a:r>
            <a:endParaRPr b="0" lang="fr-CH" sz="1800" spc="-1" strike="noStrike">
              <a:solidFill>
                <a:srgbClr val="1c1c1c"/>
              </a:solidFill>
              <a:latin typeface="Source Sans Pro Light"/>
            </a:endParaRPr>
          </a:p>
          <a:p>
            <a:pPr lvl="3" marL="864000">
              <a:spcAft>
                <a:spcPts val="567"/>
              </a:spcAft>
            </a:pPr>
            <a:r>
              <a:rPr b="0" lang="fr-CH" sz="1600" spc="-1" strike="noStrike">
                <a:solidFill>
                  <a:srgbClr val="1c1c1c"/>
                </a:solidFill>
                <a:latin typeface="Source Sans Pro Light"/>
              </a:rPr>
              <a:t>Quatrième niveau de plan</a:t>
            </a:r>
            <a:endParaRPr b="0" lang="fr-CH" sz="1600" spc="-1" strike="noStrike">
              <a:solidFill>
                <a:srgbClr val="1c1c1c"/>
              </a:solidFill>
              <a:latin typeface="Source Sans Pro Light"/>
            </a:endParaRPr>
          </a:p>
          <a:p>
            <a:pPr lvl="4" marL="1152000">
              <a:spcAft>
                <a:spcPts val="283"/>
              </a:spcAft>
            </a:pPr>
            <a:r>
              <a:rPr b="0" lang="fr-CH" sz="1600" spc="-1" strike="noStrike">
                <a:solidFill>
                  <a:srgbClr val="1c1c1c"/>
                </a:solidFill>
                <a:latin typeface="Source Sans Pro Light"/>
              </a:rPr>
              <a:t>Cinquième niveau de plan</a:t>
            </a:r>
            <a:endParaRPr b="0" lang="fr-CH" sz="1600" spc="-1" strike="noStrike">
              <a:solidFill>
                <a:srgbClr val="1c1c1c"/>
              </a:solidFill>
              <a:latin typeface="Source Sans Pro Light"/>
            </a:endParaRPr>
          </a:p>
          <a:p>
            <a:pPr lvl="5" marL="1440000">
              <a:spcAft>
                <a:spcPts val="283"/>
              </a:spcAft>
            </a:pPr>
            <a:r>
              <a:rPr b="0" lang="fr-CH" sz="1600" spc="-1" strike="noStrike">
                <a:solidFill>
                  <a:srgbClr val="1c1c1c"/>
                </a:solidFill>
                <a:latin typeface="Source Sans Pro Light"/>
              </a:rPr>
              <a:t>Sixième niveau de plan</a:t>
            </a:r>
            <a:endParaRPr b="0" lang="fr-CH" sz="1600" spc="-1" strike="noStrike">
              <a:solidFill>
                <a:srgbClr val="1c1c1c"/>
              </a:solidFill>
              <a:latin typeface="Source Sans Pro Light"/>
            </a:endParaRPr>
          </a:p>
          <a:p>
            <a:pPr lvl="6" marL="1728000">
              <a:spcAft>
                <a:spcPts val="283"/>
              </a:spcAft>
            </a:pPr>
            <a:r>
              <a:rPr b="0" lang="fr-CH" sz="1600" spc="-1" strike="noStrike">
                <a:solidFill>
                  <a:srgbClr val="1c1c1c"/>
                </a:solidFill>
                <a:latin typeface="Source Sans Pro Light"/>
              </a:rPr>
              <a:t>Septième niveau de plan</a:t>
            </a:r>
            <a:endParaRPr b="0" lang="fr-CH" sz="1600" spc="-1" strike="noStrike">
              <a:solidFill>
                <a:srgbClr val="1c1c1c"/>
              </a:solidFill>
              <a:latin typeface="Source Sans Pro Light"/>
            </a:endParaRPr>
          </a:p>
        </p:txBody>
      </p:sp>
      <p:sp>
        <p:nvSpPr>
          <p:cNvPr id="6" name="PlaceHolder 7"/>
          <p:cNvSpPr>
            <a:spLocks noGrp="1"/>
          </p:cNvSpPr>
          <p:nvPr>
            <p:ph type="dt"/>
          </p:nvPr>
        </p:nvSpPr>
        <p:spPr>
          <a:xfrm>
            <a:off x="7560000" y="6840000"/>
            <a:ext cx="2340000" cy="521640"/>
          </a:xfrm>
          <a:prstGeom prst="rect">
            <a:avLst/>
          </a:prstGeom>
        </p:spPr>
        <p:txBody>
          <a:bodyPr lIns="0" rIns="0" tIns="0" bIns="0" anchor="ctr"/>
          <a:p>
            <a:pPr algn="r"/>
            <a:r>
              <a:rPr b="1" lang="fr-CH" sz="1800" spc="-1" strike="noStrike">
                <a:solidFill>
                  <a:srgbClr val="ffffff"/>
                </a:solidFill>
                <a:latin typeface="Source Sans Pro Black"/>
              </a:rPr>
              <a:t> </a:t>
            </a:r>
            <a:endParaRPr b="1" lang="fr-CH" sz="1800" spc="-1" strike="noStrike">
              <a:solidFill>
                <a:srgbClr val="ffffff"/>
              </a:solidFill>
              <a:latin typeface="Source Sans Pro Black"/>
            </a:endParaRPr>
          </a:p>
        </p:txBody>
      </p:sp>
      <p:sp>
        <p:nvSpPr>
          <p:cNvPr id="7" name="PlaceHolder 8"/>
          <p:cNvSpPr>
            <a:spLocks noGrp="1"/>
          </p:cNvSpPr>
          <p:nvPr>
            <p:ph type="ftr"/>
          </p:nvPr>
        </p:nvSpPr>
        <p:spPr>
          <a:xfrm>
            <a:off x="1080000" y="6840000"/>
            <a:ext cx="3240000" cy="540000"/>
          </a:xfrm>
          <a:prstGeom prst="rect">
            <a:avLst/>
          </a:prstGeom>
        </p:spPr>
        <p:txBody>
          <a:bodyPr lIns="0" rIns="0" tIns="0" bIns="0" anchor="ctr"/>
          <a:p>
            <a:pPr algn="ctr"/>
            <a:r>
              <a:rPr b="1" lang="fr-CH" sz="1800" spc="-1" strike="noStrike">
                <a:solidFill>
                  <a:srgbClr val="ffffff"/>
                </a:solidFill>
                <a:latin typeface="Source Sans Pro Black"/>
              </a:rPr>
              <a:t> </a:t>
            </a:r>
            <a:endParaRPr b="1" lang="fr-CH" sz="1800" spc="-1" strike="noStrike">
              <a:solidFill>
                <a:srgbClr val="ffffff"/>
              </a:solidFill>
              <a:latin typeface="Source Sans Pro Black"/>
            </a:endParaRPr>
          </a:p>
        </p:txBody>
      </p:sp>
      <p:sp>
        <p:nvSpPr>
          <p:cNvPr id="8" name="PlaceHolder 9"/>
          <p:cNvSpPr>
            <a:spLocks noGrp="1"/>
          </p:cNvSpPr>
          <p:nvPr>
            <p:ph type="sldNum"/>
          </p:nvPr>
        </p:nvSpPr>
        <p:spPr>
          <a:xfrm>
            <a:off x="180000" y="6840000"/>
            <a:ext cx="540000" cy="540000"/>
          </a:xfrm>
          <a:prstGeom prst="rect">
            <a:avLst/>
          </a:prstGeom>
        </p:spPr>
        <p:txBody>
          <a:bodyPr lIns="0" rIns="0" tIns="0" bIns="0" anchor="ctr"/>
          <a:p>
            <a:pPr algn="ctr"/>
            <a:fld id="{C8F5E0A5-534E-41B4-80AD-60856430F115}" type="slidenum">
              <a:rPr b="1" lang="fr-CH" sz="1800" spc="-1" strike="noStrike">
                <a:solidFill>
                  <a:srgbClr val="ffffff"/>
                </a:solidFill>
                <a:latin typeface="Source Sans Pro Black"/>
              </a:rPr>
              <a:t>1</a:t>
            </a:fld>
            <a:endParaRPr b="1" lang="fr-CH" sz="1800" spc="-1" strike="noStrike">
              <a:solidFill>
                <a:srgbClr val="ffffff"/>
              </a:solidFill>
              <a:latin typeface="Source Sans Pro Black"/>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CustomShape 1"/>
          <p:cNvSpPr/>
          <p:nvPr/>
        </p:nvSpPr>
        <p:spPr>
          <a:xfrm>
            <a:off x="0" y="3150000"/>
            <a:ext cx="9720000" cy="1260000"/>
          </a:xfrm>
          <a:prstGeom prst="rect">
            <a:avLst/>
          </a:prstGeom>
          <a:solidFill>
            <a:srgbClr val="e74c3c"/>
          </a:solidFill>
          <a:ln>
            <a:noFill/>
          </a:ln>
        </p:spPr>
        <p:style>
          <a:lnRef idx="0"/>
          <a:fillRef idx="0"/>
          <a:effectRef idx="0"/>
          <a:fontRef idx="minor"/>
        </p:style>
      </p:sp>
      <p:sp>
        <p:nvSpPr>
          <p:cNvPr id="46" name="PlaceHolder 2"/>
          <p:cNvSpPr>
            <a:spLocks noGrp="1"/>
          </p:cNvSpPr>
          <p:nvPr>
            <p:ph type="title"/>
          </p:nvPr>
        </p:nvSpPr>
        <p:spPr>
          <a:xfrm>
            <a:off x="360000" y="3330000"/>
            <a:ext cx="9360000" cy="900000"/>
          </a:xfrm>
          <a:prstGeom prst="rect">
            <a:avLst/>
          </a:prstGeom>
        </p:spPr>
        <p:txBody>
          <a:bodyPr lIns="0" rIns="0" tIns="0" bIns="0" anchor="b"/>
          <a:p>
            <a:r>
              <a:rPr b="1" lang="fr-CH" sz="3200" spc="-1" strike="noStrike">
                <a:solidFill>
                  <a:srgbClr val="ffffff"/>
                </a:solidFill>
                <a:latin typeface="Source Sans Pro Black"/>
              </a:rPr>
              <a:t>Cliquez pour éditer le format du texte-titre</a:t>
            </a:r>
            <a:endParaRPr b="1" lang="fr-CH" sz="3200" spc="-1" strike="noStrike">
              <a:solidFill>
                <a:srgbClr val="ffffff"/>
              </a:solidFill>
              <a:latin typeface="Source Sans Pro Black"/>
            </a:endParaRPr>
          </a:p>
        </p:txBody>
      </p:sp>
      <p:sp>
        <p:nvSpPr>
          <p:cNvPr id="47" name="PlaceHolder 3"/>
          <p:cNvSpPr>
            <a:spLocks noGrp="1"/>
          </p:cNvSpPr>
          <p:nvPr>
            <p:ph type="body"/>
          </p:nvPr>
        </p:nvSpPr>
        <p:spPr>
          <a:xfrm>
            <a:off x="540000" y="4680000"/>
            <a:ext cx="9180000" cy="2520000"/>
          </a:xfrm>
          <a:prstGeom prst="rect">
            <a:avLst/>
          </a:prstGeom>
        </p:spPr>
        <p:txBody>
          <a:bodyPr lIns="0" rIns="0" tIns="0" bIns="0">
            <a:normAutofit/>
          </a:bodyPr>
          <a:p>
            <a:pPr>
              <a:spcAft>
                <a:spcPts val="1142"/>
              </a:spcAft>
            </a:pPr>
            <a:r>
              <a:rPr b="1" lang="fr-CH" sz="2600" spc="-1" strike="noStrike">
                <a:solidFill>
                  <a:srgbClr val="1c1c1c"/>
                </a:solidFill>
                <a:latin typeface="Source Sans Pro Semibold"/>
              </a:rPr>
              <a:t>Cliquez pour éditer le format du plan de texte</a:t>
            </a:r>
            <a:endParaRPr b="1" lang="fr-CH" sz="2600" spc="-1" strike="noStrike">
              <a:solidFill>
                <a:srgbClr val="1c1c1c"/>
              </a:solidFill>
              <a:latin typeface="Source Sans Pro Semibold"/>
            </a:endParaRPr>
          </a:p>
          <a:p>
            <a:pPr lvl="1" marL="288000">
              <a:spcAft>
                <a:spcPts val="1131"/>
              </a:spcAft>
            </a:pPr>
            <a:r>
              <a:rPr b="0" lang="fr-CH" sz="2200" spc="-1" strike="noStrike">
                <a:solidFill>
                  <a:srgbClr val="1c1c1c"/>
                </a:solidFill>
                <a:latin typeface="Source Sans Pro Light"/>
              </a:rPr>
              <a:t>Second niveau de plan</a:t>
            </a:r>
            <a:endParaRPr b="0" lang="fr-CH" sz="2200" spc="-1" strike="noStrike">
              <a:solidFill>
                <a:srgbClr val="1c1c1c"/>
              </a:solidFill>
              <a:latin typeface="Source Sans Pro Light"/>
            </a:endParaRPr>
          </a:p>
          <a:p>
            <a:pPr lvl="2" marL="576000">
              <a:spcAft>
                <a:spcPts val="850"/>
              </a:spcAft>
            </a:pPr>
            <a:r>
              <a:rPr b="0" lang="fr-CH" sz="1800" spc="-1" strike="noStrike">
                <a:solidFill>
                  <a:srgbClr val="1c1c1c"/>
                </a:solidFill>
                <a:latin typeface="Source Sans Pro Light"/>
              </a:rPr>
              <a:t>Troisième niveau de plan</a:t>
            </a:r>
            <a:endParaRPr b="0" lang="fr-CH" sz="1800" spc="-1" strike="noStrike">
              <a:solidFill>
                <a:srgbClr val="1c1c1c"/>
              </a:solidFill>
              <a:latin typeface="Source Sans Pro Light"/>
            </a:endParaRPr>
          </a:p>
          <a:p>
            <a:pPr lvl="3" marL="864000">
              <a:spcAft>
                <a:spcPts val="567"/>
              </a:spcAft>
            </a:pPr>
            <a:r>
              <a:rPr b="0" lang="fr-CH" sz="1600" spc="-1" strike="noStrike">
                <a:solidFill>
                  <a:srgbClr val="1c1c1c"/>
                </a:solidFill>
                <a:latin typeface="Source Sans Pro Light"/>
              </a:rPr>
              <a:t>Quatrième niveau de plan</a:t>
            </a:r>
            <a:endParaRPr b="0" lang="fr-CH" sz="1600" spc="-1" strike="noStrike">
              <a:solidFill>
                <a:srgbClr val="1c1c1c"/>
              </a:solidFill>
              <a:latin typeface="Source Sans Pro Light"/>
            </a:endParaRPr>
          </a:p>
          <a:p>
            <a:pPr lvl="4" marL="1152000">
              <a:spcAft>
                <a:spcPts val="283"/>
              </a:spcAft>
            </a:pPr>
            <a:r>
              <a:rPr b="0" lang="fr-CH" sz="1600" spc="-1" strike="noStrike">
                <a:solidFill>
                  <a:srgbClr val="1c1c1c"/>
                </a:solidFill>
                <a:latin typeface="Source Sans Pro Light"/>
              </a:rPr>
              <a:t>Cinquième niveau de plan</a:t>
            </a:r>
            <a:endParaRPr b="0" lang="fr-CH" sz="1600" spc="-1" strike="noStrike">
              <a:solidFill>
                <a:srgbClr val="1c1c1c"/>
              </a:solidFill>
              <a:latin typeface="Source Sans Pro Light"/>
            </a:endParaRPr>
          </a:p>
          <a:p>
            <a:pPr lvl="5" marL="1440000">
              <a:spcAft>
                <a:spcPts val="283"/>
              </a:spcAft>
            </a:pPr>
            <a:r>
              <a:rPr b="0" lang="fr-CH" sz="1600" spc="-1" strike="noStrike">
                <a:solidFill>
                  <a:srgbClr val="1c1c1c"/>
                </a:solidFill>
                <a:latin typeface="Source Sans Pro Light"/>
              </a:rPr>
              <a:t>Sixième niveau de plan</a:t>
            </a:r>
            <a:endParaRPr b="0" lang="fr-CH" sz="1600" spc="-1" strike="noStrike">
              <a:solidFill>
                <a:srgbClr val="1c1c1c"/>
              </a:solidFill>
              <a:latin typeface="Source Sans Pro Light"/>
            </a:endParaRPr>
          </a:p>
          <a:p>
            <a:pPr lvl="6" marL="1728000">
              <a:spcAft>
                <a:spcPts val="283"/>
              </a:spcAft>
            </a:pPr>
            <a:r>
              <a:rPr b="0" lang="fr-CH" sz="1600" spc="-1" strike="noStrike">
                <a:solidFill>
                  <a:srgbClr val="1c1c1c"/>
                </a:solidFill>
                <a:latin typeface="Source Sans Pro Light"/>
              </a:rPr>
              <a:t>Septième niveau de plan</a:t>
            </a:r>
            <a:endParaRPr b="0" lang="fr-CH" sz="1600" spc="-1" strike="noStrike">
              <a:solidFill>
                <a:srgbClr val="1c1c1c"/>
              </a:solidFill>
              <a:latin typeface="Source Sans Pro Light"/>
            </a:endParaRPr>
          </a:p>
        </p:txBody>
      </p:sp>
      <p:sp>
        <p:nvSpPr>
          <p:cNvPr id="48" name="PlaceHolder 4"/>
          <p:cNvSpPr>
            <a:spLocks noGrp="1"/>
          </p:cNvSpPr>
          <p:nvPr>
            <p:ph type="dt"/>
          </p:nvPr>
        </p:nvSpPr>
        <p:spPr>
          <a:xfrm>
            <a:off x="7560000" y="6840000"/>
            <a:ext cx="2340000" cy="540000"/>
          </a:xfrm>
          <a:prstGeom prst="rect">
            <a:avLst/>
          </a:prstGeom>
        </p:spPr>
        <p:txBody>
          <a:bodyPr lIns="0" rIns="0" tIns="0" bIns="0" anchor="ctr"/>
          <a:p>
            <a:r>
              <a:rPr b="1" lang="fr-CH" sz="1800" spc="-1" strike="noStrike">
                <a:solidFill>
                  <a:srgbClr val="e74c3c"/>
                </a:solidFill>
                <a:latin typeface="Source Sans Pro Black"/>
              </a:rPr>
              <a:t> </a:t>
            </a:r>
            <a:endParaRPr b="1" lang="fr-CH" sz="1800" spc="-1" strike="noStrike">
              <a:solidFill>
                <a:srgbClr val="e74c3c"/>
              </a:solidFill>
              <a:latin typeface="Source Sans Pro Black"/>
            </a:endParaRPr>
          </a:p>
        </p:txBody>
      </p:sp>
      <p:sp>
        <p:nvSpPr>
          <p:cNvPr id="49" name="PlaceHolder 5"/>
          <p:cNvSpPr>
            <a:spLocks noGrp="1"/>
          </p:cNvSpPr>
          <p:nvPr>
            <p:ph type="ftr"/>
          </p:nvPr>
        </p:nvSpPr>
        <p:spPr>
          <a:xfrm>
            <a:off x="1080000" y="6840000"/>
            <a:ext cx="3240000" cy="540000"/>
          </a:xfrm>
          <a:prstGeom prst="rect">
            <a:avLst/>
          </a:prstGeom>
        </p:spPr>
        <p:txBody>
          <a:bodyPr lIns="0" rIns="0" tIns="0" bIns="0" anchor="ctr"/>
          <a:p>
            <a:pPr algn="ctr"/>
            <a:r>
              <a:rPr b="1" lang="fr-CH" sz="1800" spc="-1" strike="noStrike">
                <a:solidFill>
                  <a:srgbClr val="e74c3c"/>
                </a:solidFill>
                <a:latin typeface="Source Sans Pro Black"/>
              </a:rPr>
              <a:t> </a:t>
            </a:r>
            <a:endParaRPr b="1" lang="fr-CH" sz="1800" spc="-1" strike="noStrike">
              <a:solidFill>
                <a:srgbClr val="e74c3c"/>
              </a:solidFill>
              <a:latin typeface="Source Sans Pro Black"/>
            </a:endParaRPr>
          </a:p>
        </p:txBody>
      </p:sp>
      <p:sp>
        <p:nvSpPr>
          <p:cNvPr id="50" name="PlaceHolder 6"/>
          <p:cNvSpPr>
            <a:spLocks noGrp="1"/>
          </p:cNvSpPr>
          <p:nvPr>
            <p:ph type="sldNum"/>
          </p:nvPr>
        </p:nvSpPr>
        <p:spPr>
          <a:xfrm>
            <a:off x="180000" y="6840000"/>
            <a:ext cx="540000" cy="540000"/>
          </a:xfrm>
          <a:prstGeom prst="rect">
            <a:avLst/>
          </a:prstGeom>
        </p:spPr>
        <p:txBody>
          <a:bodyPr lIns="0" rIns="0" tIns="0" bIns="0"/>
          <a:p>
            <a:pPr algn="r"/>
            <a:fld id="{EEE9B79C-208F-4DD9-A237-D3D18FE98E7B}" type="slidenum">
              <a:rPr b="1" lang="fr-CH" sz="1800" spc="-1" strike="noStrike">
                <a:solidFill>
                  <a:srgbClr val="e74c3c"/>
                </a:solidFill>
                <a:latin typeface="Source Sans Pro Black"/>
              </a:rPr>
              <a:t>1</a:t>
            </a:fld>
            <a:endParaRPr b="1" lang="fr-CH" sz="1800" spc="-1" strike="noStrike">
              <a:solidFill>
                <a:srgbClr val="e74c3c"/>
              </a:solidFill>
              <a:latin typeface="Source Sans Pro Black"/>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png"/><Relationship Id="rId8"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hyperlink" Target="https://www.free-solutions.ch/" TargetMode="External"/><Relationship Id="rId2" Type="http://schemas.openxmlformats.org/officeDocument/2006/relationships/hyperlink" Target="https://xmpp.org/" TargetMode="External"/><Relationship Id="rId3" Type="http://schemas.openxmlformats.org/officeDocument/2006/relationships/hyperlink" Target="https://igniterealtime.org/" TargetMode="External"/><Relationship Id="rId4" Type="http://schemas.openxmlformats.org/officeDocument/2006/relationships/hyperlink" Target="https://www.linkedin.com/pulse/20141207164822-6665054-free-solutions-webrtc-expo-paris-2014/" TargetMode="External"/><Relationship Id="rId5" Type="http://schemas.openxmlformats.org/officeDocument/2006/relationships/hyperlink" Target="https://webrtc.free-solutions.org/" TargetMode="External"/><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16.jpeg"/><Relationship Id="rId6"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 Id="rId8"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hyperlink" Target="https://www.free-solutions.org/meeting" TargetMode="External"/><Relationship Id="rId5" Type="http://schemas.openxmlformats.org/officeDocument/2006/relationships/hyperlink" Target="https://www.free-solutions.org/" TargetMode="External"/><Relationship Id="rId6" Type="http://schemas.openxmlformats.org/officeDocument/2006/relationships/image" Target="../media/image27.png"/><Relationship Id="rId7" Type="http://schemas.openxmlformats.org/officeDocument/2006/relationships/image" Target="../media/image28.jpeg"/><Relationship Id="rId8"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hyperlink" Target="https://www.free-solutions.org/apps/" TargetMode="External"/><Relationship Id="rId4" Type="http://schemas.openxmlformats.org/officeDocument/2006/relationships/image" Target="../media/image31.png"/><Relationship Id="rId5"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jpeg"/><Relationship Id="rId3" Type="http://schemas.openxmlformats.org/officeDocument/2006/relationships/image" Target="../media/image34.png"/><Relationship Id="rId4" Type="http://schemas.openxmlformats.org/officeDocument/2006/relationships/hyperlink" Target="https://play.google.com/store/apps/details?id=com.xabber.android&amp;hl=fr_CH" TargetMode="External"/><Relationship Id="rId5" Type="http://schemas.openxmlformats.org/officeDocument/2006/relationships/image" Target="../media/image35.jpeg"/><Relationship Id="rId6"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png"/><Relationship Id="rId9" Type="http://schemas.openxmlformats.org/officeDocument/2006/relationships/image" Target="../media/image44.png"/><Relationship Id="rId10" Type="http://schemas.openxmlformats.org/officeDocument/2006/relationships/image" Target="../media/image45.png"/><Relationship Id="rId11" Type="http://schemas.openxmlformats.org/officeDocument/2006/relationships/image" Target="../media/image46.png"/><Relationship Id="rId12" Type="http://schemas.openxmlformats.org/officeDocument/2006/relationships/image" Target="../media/image47.png"/><Relationship Id="rId13" Type="http://schemas.openxmlformats.org/officeDocument/2006/relationships/image" Target="../media/image48.jpeg"/><Relationship Id="rId14"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hyperlink" Target="https://www.free-solutions.org/" TargetMode="External"/><Relationship Id="rId2" Type="http://schemas.openxmlformats.org/officeDocument/2006/relationships/hyperlink" Target="https://swisschat.free-solutions.org/" TargetMode="External"/><Relationship Id="rId3" Type="http://schemas.openxmlformats.org/officeDocument/2006/relationships/hyperlink" Target="https://tel.free-solutions.org/" TargetMode="External"/><Relationship Id="rId4" Type="http://schemas.openxmlformats.org/officeDocument/2006/relationships/hyperlink" Target="https://webrtc.free-solutions.org/" TargetMode="External"/><Relationship Id="rId5" Type="http://schemas.openxmlformats.org/officeDocument/2006/relationships/hyperlink" Target="https://play.google.com/store/apps/details?id=org.freesolutions.videocall&amp;hl=fr_CH" TargetMode="External"/><Relationship Id="rId6" Type="http://schemas.openxmlformats.org/officeDocument/2006/relationships/hyperlink" Target="https://play.google.com/store/apps/details?id=org.free.solutions.webrtc.SpeakToMe&amp;hl=fr_CH" TargetMode="External"/><Relationship Id="rId7" Type="http://schemas.openxmlformats.org/officeDocument/2006/relationships/hyperlink" Target="https://chrome.google.com/webstore/detail/swisschat-chat-webrtc-vid/hhgmgcccblllaalnaoeddnojghnpeppb" TargetMode="External"/><Relationship Id="rId8" Type="http://schemas.openxmlformats.org/officeDocument/2006/relationships/hyperlink" Target="https://chrome.google.com/webstore/detail/free-solutions-chat-webrt/ilnepbkcllmnmeengkiejfdldhinmdai" TargetMode="External"/><Relationship Id="rId9" Type="http://schemas.openxmlformats.org/officeDocument/2006/relationships/image" Target="../media/image49.png"/><Relationship Id="rId10" Type="http://schemas.openxmlformats.org/officeDocument/2006/relationships/image" Target="../media/image50.png"/><Relationship Id="rId11" Type="http://schemas.openxmlformats.org/officeDocument/2006/relationships/image" Target="../media/image51.png"/><Relationship Id="rId12"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hyperlink" Target="mailto:claude@free-solutions.ch" TargetMode="External"/><Relationship Id="rId2" Type="http://schemas.openxmlformats.org/officeDocument/2006/relationships/hyperlink" Target="https://www.free-solutions.ch/" TargetMode="Externa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hyperlink" Target="https://swisschat.free-solutions.org/" TargetMode="External"/><Relationship Id="rId2" Type="http://schemas.openxmlformats.org/officeDocument/2006/relationships/hyperlink" Target="https://swisschat.free-solutions.org/" TargetMode="External"/><Relationship Id="rId3" Type="http://schemas.openxmlformats.org/officeDocument/2006/relationships/hyperlink" Target="https://play.google.com/store/apps/details?id=com.xabber.android" TargetMode="External"/><Relationship Id="rId4" Type="http://schemas.openxmlformats.org/officeDocument/2006/relationships/hyperlink" Target="https://swisschat.free-solutions.org:9491/plugins/registration/sign-up.jsp" TargetMode="External"/><Relationship Id="rId5" Type="http://schemas.openxmlformats.org/officeDocument/2006/relationships/hyperlink" Target="https://chrome.google.com/webstore/detail/free-solutions-chat-webrt/ilnepbkcllmnmeengkiejfdldhinmdai" TargetMode="External"/><Relationship Id="rId6" Type="http://schemas.openxmlformats.org/officeDocument/2006/relationships/hyperlink" Target="https://play.google.com/store/apps/details?id=org.freesolutions.videocall&amp;hl=fr_CH" TargetMode="External"/><Relationship Id="rId7" Type="http://schemas.openxmlformats.org/officeDocument/2006/relationships/hyperlink" Target="https://www.free-solutions.ch/clearspace/docs/DOC-4356" TargetMode="External"/><Relationship Id="rId8"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TextShape 1"/>
          <p:cNvSpPr txBox="1"/>
          <p:nvPr/>
        </p:nvSpPr>
        <p:spPr>
          <a:xfrm>
            <a:off x="360000" y="333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Free-Solutions Sàrl webRTC systems</a:t>
            </a:r>
            <a:endParaRPr b="1" lang="fr-CH" sz="3200" spc="-1" strike="noStrike">
              <a:solidFill>
                <a:srgbClr val="ffffff"/>
              </a:solidFill>
              <a:latin typeface="Source Sans Pro Black"/>
            </a:endParaRPr>
          </a:p>
        </p:txBody>
      </p:sp>
      <p:sp>
        <p:nvSpPr>
          <p:cNvPr id="88" name="TextShape 2"/>
          <p:cNvSpPr txBox="1"/>
          <p:nvPr/>
        </p:nvSpPr>
        <p:spPr>
          <a:xfrm>
            <a:off x="540000" y="4680000"/>
            <a:ext cx="9180000" cy="2520000"/>
          </a:xfrm>
          <a:prstGeom prst="rect">
            <a:avLst/>
          </a:prstGeom>
          <a:noFill/>
          <a:ln>
            <a:noFill/>
          </a:ln>
        </p:spPr>
        <p:txBody>
          <a:bodyPr lIns="0" rIns="0" tIns="0" bIns="0"/>
          <a:p>
            <a:r>
              <a:rPr b="0" lang="fr-CH" sz="2200" spc="-1" strike="noStrike">
                <a:solidFill>
                  <a:srgbClr val="1c1c1c"/>
                </a:solidFill>
                <a:latin typeface="Source Sans Pro Light"/>
              </a:rPr>
              <a:t>-Présentation des services &amp; activités realtime</a:t>
            </a:r>
            <a:endParaRPr b="0" lang="fr-CH" sz="2200" spc="-1" strike="noStrike">
              <a:solidFill>
                <a:srgbClr val="1c1c1c"/>
              </a:solidFill>
              <a:latin typeface="Source Sans Pro Light"/>
            </a:endParaRPr>
          </a:p>
          <a:p>
            <a:r>
              <a:rPr b="0" lang="fr-CH" sz="2200" spc="-1" strike="noStrike">
                <a:solidFill>
                  <a:srgbClr val="1c1c1c"/>
                </a:solidFill>
                <a:latin typeface="Source Sans Pro Light"/>
              </a:rPr>
              <a:t>-Expertise realtime webRTC &amp; XMPP depuis 2006</a:t>
            </a:r>
            <a:endParaRPr b="0" lang="fr-CH" sz="2200" spc="-1" strike="noStrike">
              <a:solidFill>
                <a:srgbClr val="1c1c1c"/>
              </a:solidFill>
              <a:latin typeface="Source Sans Pro Light"/>
            </a:endParaRPr>
          </a:p>
          <a:p>
            <a:r>
              <a:rPr b="0" lang="fr-CH" sz="2200" spc="-1" strike="noStrike">
                <a:solidFill>
                  <a:srgbClr val="1c1c1c"/>
                </a:solidFill>
                <a:latin typeface="Source Sans Pro Light"/>
              </a:rPr>
              <a:t>-Infra SaaS et technologies déployées</a:t>
            </a:r>
            <a:endParaRPr b="0" lang="fr-CH" sz="2200" spc="-1" strike="noStrike">
              <a:solidFill>
                <a:srgbClr val="1c1c1c"/>
              </a:solidFill>
              <a:latin typeface="Source Sans Pro Light"/>
            </a:endParaRPr>
          </a:p>
          <a:p>
            <a:r>
              <a:rPr b="0" lang="fr-CH" sz="2200" spc="-1" strike="noStrike">
                <a:solidFill>
                  <a:srgbClr val="1c1c1c"/>
                </a:solidFill>
                <a:latin typeface="Source Sans Pro Light"/>
              </a:rPr>
              <a:t>-Workshop &amp; utilisation pratique</a:t>
            </a:r>
            <a:endParaRPr b="0" lang="fr-CH" sz="2200" spc="-1" strike="noStrike">
              <a:solidFill>
                <a:srgbClr val="1c1c1c"/>
              </a:solidFill>
              <a:latin typeface="Source Sans Pro Light"/>
            </a:endParaRPr>
          </a:p>
          <a:p>
            <a:endParaRPr b="0" lang="fr-CH" sz="2200" spc="-1" strike="noStrike">
              <a:solidFill>
                <a:srgbClr val="1c1c1c"/>
              </a:solidFill>
              <a:latin typeface="Source Sans Pro Light"/>
            </a:endParaRPr>
          </a:p>
          <a:p>
            <a:endParaRPr b="0" lang="fr-CH" sz="2200" spc="-1" strike="noStrike">
              <a:solidFill>
                <a:srgbClr val="1c1c1c"/>
              </a:solidFill>
              <a:latin typeface="Source Sans Pro Light"/>
            </a:endParaRPr>
          </a:p>
        </p:txBody>
      </p:sp>
      <p:pic>
        <p:nvPicPr>
          <p:cNvPr id="89" name="" descr=""/>
          <p:cNvPicPr/>
          <p:nvPr/>
        </p:nvPicPr>
        <p:blipFill>
          <a:blip r:embed="rId1"/>
          <a:stretch/>
        </p:blipFill>
        <p:spPr>
          <a:xfrm>
            <a:off x="216360" y="-2088000"/>
            <a:ext cx="7559640" cy="7559640"/>
          </a:xfrm>
          <a:prstGeom prst="rect">
            <a:avLst/>
          </a:prstGeom>
          <a:ln>
            <a:noFill/>
          </a:ln>
        </p:spPr>
      </p:pic>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Serveurs webRTC SaaS ou Baremetal</a:t>
            </a:r>
            <a:endParaRPr b="1" lang="fr-CH" sz="3200" spc="-1" strike="noStrike">
              <a:solidFill>
                <a:srgbClr val="ffffff"/>
              </a:solidFill>
              <a:latin typeface="Source Sans Pro Black"/>
            </a:endParaRPr>
          </a:p>
        </p:txBody>
      </p:sp>
      <p:sp>
        <p:nvSpPr>
          <p:cNvPr id="91" name="TextShape 2"/>
          <p:cNvSpPr txBox="1"/>
          <p:nvPr/>
        </p:nvSpPr>
        <p:spPr>
          <a:xfrm>
            <a:off x="432000" y="1584000"/>
            <a:ext cx="6480000" cy="5184000"/>
          </a:xfrm>
          <a:prstGeom prst="rect">
            <a:avLst/>
          </a:prstGeom>
          <a:noFill/>
          <a:ln>
            <a:noFill/>
          </a:ln>
        </p:spPr>
        <p:txBody>
          <a:bodyPr lIns="90000" rIns="90000" tIns="45000" bIns="45000"/>
          <a:p>
            <a:pPr>
              <a:lnSpc>
                <a:spcPct val="100000"/>
              </a:lnSpc>
              <a:spcAft>
                <a:spcPts val="1142"/>
              </a:spcAft>
            </a:pPr>
            <a:r>
              <a:rPr b="0" lang="fr-CH" sz="1800" spc="-1" strike="noStrike">
                <a:latin typeface="Source Sans Pro"/>
              </a:rPr>
              <a:t>Free-Solutions délivre des serveurs privés et dédiés qui couvrent les besoins suivants :</a:t>
            </a:r>
            <a:endParaRPr b="0" lang="fr-CH" sz="1800" spc="-1" strike="noStrike">
              <a:latin typeface="Source Sans Pro"/>
            </a:endParaRPr>
          </a:p>
          <a:p>
            <a:pPr>
              <a:lnSpc>
                <a:spcPct val="100000"/>
              </a:lnSpc>
              <a:spcAft>
                <a:spcPts val="1142"/>
              </a:spcAft>
            </a:pPr>
            <a:r>
              <a:rPr b="0" lang="fr-CH" sz="1800" spc="-1" strike="noStrike">
                <a:latin typeface="Source Sans Pro"/>
              </a:rPr>
              <a:t>-Service XMPP Chat Messenger (Equivalent whatsapp privé)</a:t>
            </a:r>
            <a:endParaRPr b="0" lang="fr-CH" sz="1800" spc="-1" strike="noStrike">
              <a:latin typeface="Source Sans Pro"/>
            </a:endParaRPr>
          </a:p>
          <a:p>
            <a:pPr>
              <a:lnSpc>
                <a:spcPct val="100000"/>
              </a:lnSpc>
              <a:spcAft>
                <a:spcPts val="1142"/>
              </a:spcAft>
            </a:pPr>
            <a:r>
              <a:rPr b="0" lang="fr-CH" sz="1800" spc="-1" strike="noStrike">
                <a:latin typeface="Source Sans Pro"/>
              </a:rPr>
              <a:t>-Service de Vidéoconférence privé et dédié</a:t>
            </a:r>
            <a:endParaRPr b="0" lang="fr-CH" sz="1800" spc="-1" strike="noStrike">
              <a:latin typeface="Source Sans Pro"/>
            </a:endParaRPr>
          </a:p>
          <a:p>
            <a:pPr>
              <a:lnSpc>
                <a:spcPct val="100000"/>
              </a:lnSpc>
              <a:spcAft>
                <a:spcPts val="1142"/>
              </a:spcAft>
            </a:pPr>
            <a:r>
              <a:rPr b="0" lang="fr-CH" sz="1800" spc="-1" strike="noStrike">
                <a:latin typeface="Source Sans Pro"/>
              </a:rPr>
              <a:t>-Service téléphonie Voip</a:t>
            </a:r>
            <a:endParaRPr b="0" lang="fr-CH" sz="1800" spc="-1" strike="noStrike">
              <a:latin typeface="Source Sans Pro"/>
            </a:endParaRPr>
          </a:p>
          <a:p>
            <a:pPr>
              <a:lnSpc>
                <a:spcPct val="100000"/>
              </a:lnSpc>
              <a:spcAft>
                <a:spcPts val="1142"/>
              </a:spcAft>
            </a:pPr>
            <a:r>
              <a:rPr b="0" lang="fr-CH" sz="1800" spc="-1" strike="noStrike">
                <a:latin typeface="Source Sans Pro"/>
              </a:rPr>
              <a:t>-Application complète realtime sous forme d’extension chrome ou web based</a:t>
            </a:r>
            <a:endParaRPr b="0" lang="fr-CH" sz="1800" spc="-1" strike="noStrike">
              <a:latin typeface="Source Sans Pro"/>
            </a:endParaRPr>
          </a:p>
          <a:p>
            <a:r>
              <a:rPr b="0" lang="fr-CH" sz="1800" spc="-1" strike="noStrike">
                <a:latin typeface="Source Sans Pro"/>
              </a:rPr>
              <a:t>-Ajout des fonctionnalités realtime (Chat et vidconf sur site www existant)</a:t>
            </a:r>
            <a:endParaRPr b="0" lang="fr-CH" sz="1800" spc="-1" strike="noStrike">
              <a:latin typeface="Source Sans Pro"/>
            </a:endParaRPr>
          </a:p>
        </p:txBody>
      </p:sp>
      <p:pic>
        <p:nvPicPr>
          <p:cNvPr id="92" name="" descr=""/>
          <p:cNvPicPr/>
          <p:nvPr/>
        </p:nvPicPr>
        <p:blipFill>
          <a:blip r:embed="rId1"/>
          <a:stretch/>
        </p:blipFill>
        <p:spPr>
          <a:xfrm>
            <a:off x="6814800" y="1540080"/>
            <a:ext cx="1321200" cy="2347920"/>
          </a:xfrm>
          <a:prstGeom prst="rect">
            <a:avLst/>
          </a:prstGeom>
          <a:ln>
            <a:noFill/>
          </a:ln>
        </p:spPr>
      </p:pic>
      <p:pic>
        <p:nvPicPr>
          <p:cNvPr id="93" name="" descr=""/>
          <p:cNvPicPr/>
          <p:nvPr/>
        </p:nvPicPr>
        <p:blipFill>
          <a:blip r:embed="rId2"/>
          <a:stretch/>
        </p:blipFill>
        <p:spPr>
          <a:xfrm>
            <a:off x="8424000" y="1584000"/>
            <a:ext cx="1255680" cy="2232000"/>
          </a:xfrm>
          <a:prstGeom prst="rect">
            <a:avLst/>
          </a:prstGeom>
          <a:ln>
            <a:noFill/>
          </a:ln>
        </p:spPr>
      </p:pic>
      <p:pic>
        <p:nvPicPr>
          <p:cNvPr id="94" name="" descr=""/>
          <p:cNvPicPr/>
          <p:nvPr/>
        </p:nvPicPr>
        <p:blipFill>
          <a:blip r:embed="rId3"/>
          <a:stretch/>
        </p:blipFill>
        <p:spPr>
          <a:xfrm>
            <a:off x="1198800" y="5112000"/>
            <a:ext cx="1321200" cy="2347920"/>
          </a:xfrm>
          <a:prstGeom prst="rect">
            <a:avLst/>
          </a:prstGeom>
          <a:ln>
            <a:noFill/>
          </a:ln>
        </p:spPr>
      </p:pic>
      <p:pic>
        <p:nvPicPr>
          <p:cNvPr id="95" name="" descr=""/>
          <p:cNvPicPr/>
          <p:nvPr/>
        </p:nvPicPr>
        <p:blipFill>
          <a:blip r:embed="rId4"/>
          <a:stretch/>
        </p:blipFill>
        <p:spPr>
          <a:xfrm>
            <a:off x="2808000" y="5256000"/>
            <a:ext cx="3096000" cy="2167200"/>
          </a:xfrm>
          <a:prstGeom prst="rect">
            <a:avLst/>
          </a:prstGeom>
          <a:ln>
            <a:noFill/>
          </a:ln>
        </p:spPr>
      </p:pic>
      <p:pic>
        <p:nvPicPr>
          <p:cNvPr id="96" name="" descr=""/>
          <p:cNvPicPr/>
          <p:nvPr/>
        </p:nvPicPr>
        <p:blipFill>
          <a:blip r:embed="rId5"/>
          <a:stretch/>
        </p:blipFill>
        <p:spPr>
          <a:xfrm>
            <a:off x="6984000" y="3960000"/>
            <a:ext cx="2859120" cy="1608840"/>
          </a:xfrm>
          <a:prstGeom prst="rect">
            <a:avLst/>
          </a:prstGeom>
          <a:ln>
            <a:noFill/>
          </a:ln>
        </p:spPr>
      </p:pic>
      <p:pic>
        <p:nvPicPr>
          <p:cNvPr id="97" name="" descr=""/>
          <p:cNvPicPr/>
          <p:nvPr/>
        </p:nvPicPr>
        <p:blipFill>
          <a:blip r:embed="rId6"/>
          <a:stretch/>
        </p:blipFill>
        <p:spPr>
          <a:xfrm>
            <a:off x="8260200" y="6015240"/>
            <a:ext cx="1675800" cy="1256760"/>
          </a:xfrm>
          <a:prstGeom prst="rect">
            <a:avLst/>
          </a:prstGeom>
          <a:ln>
            <a:noFill/>
          </a:ln>
        </p:spPr>
      </p:pic>
      <p:pic>
        <p:nvPicPr>
          <p:cNvPr id="98" name="" descr=""/>
          <p:cNvPicPr/>
          <p:nvPr/>
        </p:nvPicPr>
        <p:blipFill>
          <a:blip r:embed="rId7"/>
          <a:stretch/>
        </p:blipFill>
        <p:spPr>
          <a:xfrm>
            <a:off x="5887440" y="5256000"/>
            <a:ext cx="2320560" cy="2320560"/>
          </a:xfrm>
          <a:prstGeom prst="rect">
            <a:avLst/>
          </a:prstGeom>
          <a:ln>
            <a:noFill/>
          </a:ln>
        </p:spPr>
      </p:pic>
      <p:sp>
        <p:nvSpPr>
          <p:cNvPr id="99" name="TextShape 3"/>
          <p:cNvSpPr txBox="1"/>
          <p:nvPr/>
        </p:nvSpPr>
        <p:spPr>
          <a:xfrm>
            <a:off x="6048000" y="5832000"/>
            <a:ext cx="2016000" cy="299160"/>
          </a:xfrm>
          <a:prstGeom prst="rect">
            <a:avLst/>
          </a:prstGeom>
          <a:noFill/>
          <a:ln>
            <a:noFill/>
          </a:ln>
        </p:spPr>
        <p:txBody>
          <a:bodyPr lIns="90000" rIns="90000" tIns="45000" bIns="45000"/>
          <a:p>
            <a:r>
              <a:rPr b="0" lang="fr-CH" sz="1400" spc="-1" strike="noStrike">
                <a:solidFill>
                  <a:srgbClr val="ed1c24"/>
                </a:solidFill>
                <a:latin typeface="Source Sans Pro"/>
              </a:rPr>
              <a:t>Datacenter servers</a:t>
            </a:r>
            <a:endParaRPr b="0" lang="fr-CH" sz="1400" spc="-1" strike="noStrike">
              <a:latin typeface="Source Sans Pro"/>
            </a:endParaRPr>
          </a:p>
        </p:txBody>
      </p:sp>
      <p:sp>
        <p:nvSpPr>
          <p:cNvPr id="100" name="TextShape 4"/>
          <p:cNvSpPr txBox="1"/>
          <p:nvPr/>
        </p:nvSpPr>
        <p:spPr>
          <a:xfrm>
            <a:off x="7848000" y="5616000"/>
            <a:ext cx="2160000" cy="574200"/>
          </a:xfrm>
          <a:prstGeom prst="rect">
            <a:avLst/>
          </a:prstGeom>
          <a:noFill/>
          <a:ln>
            <a:noFill/>
          </a:ln>
        </p:spPr>
        <p:txBody>
          <a:bodyPr lIns="90000" rIns="90000" tIns="45000" bIns="45000"/>
          <a:p>
            <a:r>
              <a:rPr b="0" lang="fr-CH" sz="1300" spc="-1" strike="noStrike">
                <a:solidFill>
                  <a:srgbClr val="ed1c24"/>
                </a:solidFill>
                <a:latin typeface="Source Sans Pro"/>
              </a:rPr>
              <a:t>Desktop i9 servers PME</a:t>
            </a:r>
            <a:endParaRPr b="0" lang="fr-CH" sz="1300" spc="-1" strike="noStrike">
              <a:latin typeface="Source Sans Pro"/>
            </a:endParaRPr>
          </a:p>
        </p:txBody>
      </p:sp>
      <p:sp>
        <p:nvSpPr>
          <p:cNvPr id="101" name="TextShape 5"/>
          <p:cNvSpPr txBox="1"/>
          <p:nvPr/>
        </p:nvSpPr>
        <p:spPr>
          <a:xfrm>
            <a:off x="6120000" y="6696000"/>
            <a:ext cx="2016000" cy="800280"/>
          </a:xfrm>
          <a:prstGeom prst="rect">
            <a:avLst/>
          </a:prstGeom>
          <a:noFill/>
          <a:ln>
            <a:noFill/>
          </a:ln>
        </p:spPr>
        <p:txBody>
          <a:bodyPr lIns="90000" rIns="90000" tIns="45000" bIns="45000"/>
          <a:p>
            <a:r>
              <a:rPr b="1" i="1" lang="fr-CH" sz="2400" spc="-1" strike="noStrike">
                <a:solidFill>
                  <a:srgbClr val="21409a"/>
                </a:solidFill>
                <a:latin typeface="Source Sans Pro"/>
              </a:rPr>
              <a:t>Plug &amp; run</a:t>
            </a:r>
            <a:endParaRPr b="0" lang="fr-CH" sz="2400" spc="-1" strike="noStrike">
              <a:latin typeface="Source Sans Pro"/>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Expertise et savoir faire</a:t>
            </a:r>
            <a:endParaRPr b="1" lang="fr-CH" sz="3200" spc="-1" strike="noStrike">
              <a:solidFill>
                <a:srgbClr val="ffffff"/>
              </a:solidFill>
              <a:latin typeface="Source Sans Pro Black"/>
            </a:endParaRPr>
          </a:p>
        </p:txBody>
      </p:sp>
      <p:sp>
        <p:nvSpPr>
          <p:cNvPr id="103" name="TextShape 2"/>
          <p:cNvSpPr txBox="1"/>
          <p:nvPr/>
        </p:nvSpPr>
        <p:spPr>
          <a:xfrm>
            <a:off x="360000" y="1980000"/>
            <a:ext cx="9180000" cy="4680000"/>
          </a:xfrm>
          <a:prstGeom prst="rect">
            <a:avLst/>
          </a:prstGeom>
          <a:noFill/>
          <a:ln>
            <a:noFill/>
          </a:ln>
        </p:spPr>
        <p:txBody>
          <a:bodyPr lIns="0" rIns="0" tIns="0" bIns="0">
            <a:normAutofit/>
          </a:bodyPr>
          <a:p>
            <a:pPr>
              <a:spcAft>
                <a:spcPts val="1142"/>
              </a:spcAft>
            </a:pPr>
            <a:r>
              <a:rPr b="0" lang="fr-CH" sz="1800" spc="-1" strike="noStrike">
                <a:solidFill>
                  <a:srgbClr val="1c1c1c"/>
                </a:solidFill>
                <a:latin typeface="Source Sans Pro Semibold"/>
                <a:hlinkClick r:id="rId1"/>
              </a:rPr>
              <a:t>Free-Solutions</a:t>
            </a:r>
            <a:r>
              <a:rPr b="0" lang="fr-CH" sz="1800" spc="-1" strike="noStrike">
                <a:solidFill>
                  <a:srgbClr val="1c1c1c"/>
                </a:solidFill>
                <a:latin typeface="Source Sans Pro Semibold"/>
              </a:rPr>
              <a:t> utilise la technologie </a:t>
            </a:r>
            <a:r>
              <a:rPr b="0" lang="fr-CH" sz="1800" spc="-1" strike="noStrike">
                <a:solidFill>
                  <a:srgbClr val="1c1c1c"/>
                </a:solidFill>
                <a:latin typeface="Source Sans Pro Semibold"/>
                <a:hlinkClick r:id="rId2"/>
              </a:rPr>
              <a:t>XMPP</a:t>
            </a:r>
            <a:r>
              <a:rPr b="0" lang="fr-CH" sz="1800" spc="-1" strike="noStrike">
                <a:solidFill>
                  <a:srgbClr val="1c1c1c"/>
                </a:solidFill>
                <a:latin typeface="Source Sans Pro Semibold"/>
              </a:rPr>
              <a:t> et </a:t>
            </a:r>
            <a:r>
              <a:rPr b="0" lang="fr-CH" sz="1800" spc="-1" strike="noStrike">
                <a:solidFill>
                  <a:srgbClr val="1c1c1c"/>
                </a:solidFill>
                <a:latin typeface="Source Sans Pro Semibold"/>
                <a:hlinkClick r:id="rId3"/>
              </a:rPr>
              <a:t>Openfire</a:t>
            </a:r>
            <a:r>
              <a:rPr b="0" lang="fr-CH" sz="1800" spc="-1" strike="noStrike">
                <a:solidFill>
                  <a:srgbClr val="1c1c1c"/>
                </a:solidFill>
                <a:latin typeface="Source Sans Pro Semibold"/>
              </a:rPr>
              <a:t> depuis 2006</a:t>
            </a:r>
            <a:endParaRPr b="1" lang="fr-CH" sz="1800" spc="-1" strike="noStrike">
              <a:solidFill>
                <a:srgbClr val="1c1c1c"/>
              </a:solidFill>
              <a:latin typeface="Source Sans Pro Semibold"/>
            </a:endParaRPr>
          </a:p>
          <a:p>
            <a:pPr>
              <a:spcAft>
                <a:spcPts val="1142"/>
              </a:spcAft>
            </a:pPr>
            <a:r>
              <a:rPr b="0" lang="fr-CH" sz="1800" spc="-1" strike="noStrike">
                <a:solidFill>
                  <a:srgbClr val="1c1c1c"/>
                </a:solidFill>
                <a:latin typeface="Source Sans Pro Semibold"/>
              </a:rPr>
              <a:t>Propose des services webRTC et contribue aux développements realtime. </a:t>
            </a:r>
            <a:r>
              <a:rPr b="0" lang="fr-CH" sz="1800" spc="-1" strike="noStrike">
                <a:solidFill>
                  <a:srgbClr val="1c1c1c"/>
                </a:solidFill>
                <a:latin typeface="Source Sans Pro Semibold"/>
                <a:hlinkClick r:id="rId4"/>
              </a:rPr>
              <a:t>WebRTC expo Paris 2014</a:t>
            </a:r>
            <a:r>
              <a:rPr b="0" lang="fr-CH" sz="1800" spc="-1" strike="noStrike">
                <a:solidFill>
                  <a:srgbClr val="1c1c1c"/>
                </a:solidFill>
                <a:latin typeface="Source Sans Pro Semibold"/>
              </a:rPr>
              <a:t> &amp; 2015 et un service de Vidconf online gratuit depuis 2014</a:t>
            </a:r>
            <a:r>
              <a:rPr b="0" lang="fr-CH" sz="1800" spc="-1" strike="noStrike">
                <a:solidFill>
                  <a:srgbClr val="1c1c1c"/>
                </a:solidFill>
                <a:latin typeface="Source Sans Pro Semibold"/>
                <a:hlinkClick r:id="rId5"/>
              </a:rPr>
              <a:t> https://webrtc.free-solutions.org</a:t>
            </a:r>
            <a:endParaRPr b="1" lang="fr-CH" sz="1800" spc="-1" strike="noStrike">
              <a:solidFill>
                <a:srgbClr val="1c1c1c"/>
              </a:solidFill>
              <a:latin typeface="Source Sans Pro Semibold"/>
            </a:endParaRPr>
          </a:p>
          <a:p>
            <a:pPr>
              <a:spcAft>
                <a:spcPts val="1142"/>
              </a:spcAft>
            </a:pPr>
            <a:r>
              <a:rPr b="0" lang="fr-CH" sz="1800" spc="-1" strike="noStrike">
                <a:solidFill>
                  <a:srgbClr val="1c1c1c"/>
                </a:solidFill>
                <a:latin typeface="Source Sans Pro Semibold"/>
              </a:rPr>
              <a:t> </a:t>
            </a:r>
            <a:endParaRPr b="1" lang="fr-CH" sz="1800" spc="-1" strike="noStrike">
              <a:solidFill>
                <a:srgbClr val="1c1c1c"/>
              </a:solidFill>
              <a:latin typeface="Source Sans Pro Semibold"/>
            </a:endParaRPr>
          </a:p>
          <a:p>
            <a:pPr>
              <a:spcAft>
                <a:spcPts val="1142"/>
              </a:spcAft>
            </a:pPr>
            <a:r>
              <a:rPr b="0" lang="fr-CH" sz="1800" spc="-1" strike="noStrike">
                <a:solidFill>
                  <a:srgbClr val="1c1c1c"/>
                </a:solidFill>
                <a:latin typeface="Source Sans Pro Semibold"/>
              </a:rPr>
              <a:t>Free-Solutions dispose de sa propre infrastructure en datacenter à Lausanne et Genève</a:t>
            </a:r>
            <a:endParaRPr b="1" lang="fr-CH" sz="1800" spc="-1" strike="noStrike">
              <a:solidFill>
                <a:srgbClr val="1c1c1c"/>
              </a:solidFill>
              <a:latin typeface="Source Sans Pro Semibold"/>
            </a:endParaRPr>
          </a:p>
          <a:p>
            <a:pPr>
              <a:spcAft>
                <a:spcPts val="1142"/>
              </a:spcAft>
            </a:pPr>
            <a:r>
              <a:rPr b="0" lang="fr-CH" sz="1800" spc="-1" strike="noStrike">
                <a:solidFill>
                  <a:srgbClr val="1c1c1c"/>
                </a:solidFill>
                <a:latin typeface="Source Sans Pro Semibold"/>
              </a:rPr>
              <a:t>Free-Solutions design et contrôle ses systèmes webRTC, pas de prestataires externes</a:t>
            </a:r>
            <a:endParaRPr b="1" lang="fr-CH" sz="1800" spc="-1" strike="noStrike">
              <a:solidFill>
                <a:srgbClr val="1c1c1c"/>
              </a:solidFill>
              <a:latin typeface="Source Sans Pro Semibold"/>
            </a:endParaRPr>
          </a:p>
          <a:p>
            <a:pPr>
              <a:spcAft>
                <a:spcPts val="1142"/>
              </a:spcAft>
            </a:pPr>
            <a:r>
              <a:rPr b="0" lang="fr-CH" sz="1800" spc="-1" strike="noStrike">
                <a:solidFill>
                  <a:srgbClr val="1c1c1c"/>
                </a:solidFill>
                <a:latin typeface="Source Sans Pro Semibold"/>
              </a:rPr>
              <a:t>Collabore étroitement depuis plus de 10ans à la mise au point des logiciels libres du webRTC. Mise en œuvre productive de ses technologies aux service des entreprises et clients</a:t>
            </a:r>
            <a:endParaRPr b="1" lang="fr-CH" sz="1800" spc="-1" strike="noStrike">
              <a:solidFill>
                <a:srgbClr val="1c1c1c"/>
              </a:solidFill>
              <a:latin typeface="Source Sans Pro Semibold"/>
            </a:endParaRPr>
          </a:p>
          <a:p>
            <a:pPr>
              <a:spcAft>
                <a:spcPts val="1142"/>
              </a:spcAft>
            </a:pPr>
            <a:r>
              <a:rPr b="0" lang="fr-CH" sz="1800" spc="-1" strike="noStrike">
                <a:solidFill>
                  <a:srgbClr val="1c1c1c"/>
                </a:solidFill>
                <a:latin typeface="Source Sans Pro Semibold"/>
              </a:rPr>
              <a:t>Requiert un très large savoir faire compte tenu du nombre et de la complexité des technologies utilisées</a:t>
            </a:r>
            <a:endParaRPr b="1" lang="fr-CH" sz="1800" spc="-1" strike="noStrike">
              <a:solidFill>
                <a:srgbClr val="1c1c1c"/>
              </a:solidFill>
              <a:latin typeface="Source Sans Pro Semibold"/>
            </a:endParaRPr>
          </a:p>
        </p:txBody>
      </p:sp>
      <p:pic>
        <p:nvPicPr>
          <p:cNvPr id="104" name="" descr=""/>
          <p:cNvPicPr/>
          <p:nvPr/>
        </p:nvPicPr>
        <p:blipFill>
          <a:blip r:embed="rId6"/>
          <a:stretch/>
        </p:blipFill>
        <p:spPr>
          <a:xfrm>
            <a:off x="8280000" y="1512000"/>
            <a:ext cx="766800" cy="788040"/>
          </a:xfrm>
          <a:prstGeom prst="rect">
            <a:avLst/>
          </a:prstGeom>
          <a:ln>
            <a:noFill/>
          </a:ln>
        </p:spPr>
      </p:pic>
      <p:pic>
        <p:nvPicPr>
          <p:cNvPr id="105" name="" descr=""/>
          <p:cNvPicPr/>
          <p:nvPr/>
        </p:nvPicPr>
        <p:blipFill>
          <a:blip r:embed="rId7"/>
          <a:stretch/>
        </p:blipFill>
        <p:spPr>
          <a:xfrm>
            <a:off x="4928040" y="2932920"/>
            <a:ext cx="615960" cy="739080"/>
          </a:xfrm>
          <a:prstGeom prst="rect">
            <a:avLst/>
          </a:prstGeom>
          <a:ln>
            <a:noFill/>
          </a:ln>
        </p:spPr>
      </p:pic>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Pourquoi passer au realtime ?</a:t>
            </a:r>
            <a:endParaRPr b="1" lang="fr-CH" sz="3200" spc="-1" strike="noStrike">
              <a:solidFill>
                <a:srgbClr val="ffffff"/>
              </a:solidFill>
              <a:latin typeface="Source Sans Pro Black"/>
            </a:endParaRPr>
          </a:p>
        </p:txBody>
      </p:sp>
      <p:pic>
        <p:nvPicPr>
          <p:cNvPr id="107" name="" descr=""/>
          <p:cNvPicPr/>
          <p:nvPr/>
        </p:nvPicPr>
        <p:blipFill>
          <a:blip r:embed="rId1"/>
          <a:stretch/>
        </p:blipFill>
        <p:spPr>
          <a:xfrm>
            <a:off x="360000" y="2863800"/>
            <a:ext cx="9180000" cy="2912400"/>
          </a:xfrm>
          <a:prstGeom prst="rect">
            <a:avLst/>
          </a:prstGeom>
          <a:ln>
            <a:noFill/>
          </a:ln>
        </p:spPr>
      </p:pic>
      <p:sp>
        <p:nvSpPr>
          <p:cNvPr id="108" name="TextShape 2"/>
          <p:cNvSpPr txBox="1"/>
          <p:nvPr/>
        </p:nvSpPr>
        <p:spPr>
          <a:xfrm>
            <a:off x="288000" y="1584000"/>
            <a:ext cx="9072000" cy="1151640"/>
          </a:xfrm>
          <a:prstGeom prst="rect">
            <a:avLst/>
          </a:prstGeom>
          <a:noFill/>
          <a:ln>
            <a:noFill/>
          </a:ln>
        </p:spPr>
        <p:txBody>
          <a:bodyPr lIns="90000" rIns="90000" tIns="45000" bIns="45000"/>
          <a:p>
            <a:r>
              <a:rPr b="0" lang="fr-CH" sz="1800" spc="-1" strike="noStrike">
                <a:latin typeface="Source Sans Pro"/>
              </a:rPr>
              <a:t>Parce que vos données de communications sont des données privées et appartiennent à votre entreprise.</a:t>
            </a:r>
            <a:endParaRPr b="0" lang="fr-CH" sz="1800" spc="-1" strike="noStrike">
              <a:latin typeface="Source Sans Pro"/>
            </a:endParaRPr>
          </a:p>
          <a:p>
            <a:r>
              <a:rPr b="0" lang="fr-CH" sz="1800" spc="-1" strike="noStrike">
                <a:latin typeface="Source Sans Pro"/>
              </a:rPr>
              <a:t>Parce que la seule façon de garantir la sécurité de vos données est de s’auto-fournir les services de VideoConf, de chat et de Voip</a:t>
            </a:r>
            <a:endParaRPr b="0" lang="fr-CH" sz="1800" spc="-1" strike="noStrike">
              <a:latin typeface="Source Sans Pro"/>
            </a:endParaRPr>
          </a:p>
        </p:txBody>
      </p:sp>
      <p:sp>
        <p:nvSpPr>
          <p:cNvPr id="109" name="TextShape 3"/>
          <p:cNvSpPr txBox="1"/>
          <p:nvPr/>
        </p:nvSpPr>
        <p:spPr>
          <a:xfrm>
            <a:off x="720000" y="5881680"/>
            <a:ext cx="8784000" cy="886320"/>
          </a:xfrm>
          <a:prstGeom prst="rect">
            <a:avLst/>
          </a:prstGeom>
          <a:noFill/>
          <a:ln>
            <a:noFill/>
          </a:ln>
        </p:spPr>
        <p:txBody>
          <a:bodyPr lIns="90000" rIns="90000" tIns="45000" bIns="45000"/>
          <a:p>
            <a:r>
              <a:rPr b="0" lang="fr-CH" sz="1800" spc="-1" strike="noStrike">
                <a:latin typeface="Source Sans Pro"/>
              </a:rPr>
              <a:t>Parce que le webRTC, une évolution technologique majeure et innovante, permet une approche Télécom disruptive. Plus besoin de fournisseurs vous contrôlez l’intégralité des flux et accès aux services</a:t>
            </a:r>
            <a:endParaRPr b="0" lang="fr-CH" sz="1800" spc="-1" strike="noStrike">
              <a:latin typeface="Source Sans Pro"/>
            </a:endParaRPr>
          </a:p>
        </p:txBody>
      </p:sp>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Sécurité et prise de contrôle de vos données Télécom / Pourquoi ?</a:t>
            </a:r>
            <a:endParaRPr b="1" lang="fr-CH" sz="3200" spc="-1" strike="noStrike">
              <a:solidFill>
                <a:srgbClr val="ffffff"/>
              </a:solidFill>
              <a:latin typeface="Source Sans Pro Black"/>
            </a:endParaRPr>
          </a:p>
        </p:txBody>
      </p:sp>
      <p:sp>
        <p:nvSpPr>
          <p:cNvPr id="111" name="TextShape 2"/>
          <p:cNvSpPr txBox="1"/>
          <p:nvPr/>
        </p:nvSpPr>
        <p:spPr>
          <a:xfrm>
            <a:off x="360000" y="1980000"/>
            <a:ext cx="9180000" cy="4680000"/>
          </a:xfrm>
          <a:prstGeom prst="rect">
            <a:avLst/>
          </a:prstGeom>
          <a:noFill/>
          <a:ln>
            <a:noFill/>
          </a:ln>
        </p:spPr>
        <p:txBody>
          <a:bodyPr lIns="0" rIns="0" tIns="0" bIns="0">
            <a:normAutofit/>
          </a:bodyPr>
          <a:p>
            <a:pPr>
              <a:spcAft>
                <a:spcPts val="1142"/>
              </a:spcAft>
            </a:pPr>
            <a:r>
              <a:rPr b="0" lang="fr-CH" sz="1800" spc="-1" strike="noStrike">
                <a:solidFill>
                  <a:srgbClr val="1c1c1c"/>
                </a:solidFill>
                <a:latin typeface="Ubuntu"/>
              </a:rPr>
              <a:t> </a:t>
            </a:r>
            <a:endParaRPr b="1" lang="fr-CH" sz="1800" spc="-1" strike="noStrike">
              <a:solidFill>
                <a:srgbClr val="1c1c1c"/>
              </a:solidFill>
              <a:latin typeface="Source Sans Pro Semibold"/>
            </a:endParaRPr>
          </a:p>
          <a:p>
            <a:pPr>
              <a:spcAft>
                <a:spcPts val="1142"/>
              </a:spcAft>
            </a:pPr>
            <a:r>
              <a:rPr b="0" lang="fr-CH" sz="2200" spc="-1" strike="noStrike">
                <a:solidFill>
                  <a:srgbClr val="1c1c1c"/>
                </a:solidFill>
                <a:latin typeface="Ubuntu"/>
              </a:rPr>
              <a:t> </a:t>
            </a:r>
            <a:endParaRPr b="1" lang="fr-CH" sz="2200" spc="-1" strike="noStrike">
              <a:solidFill>
                <a:srgbClr val="1c1c1c"/>
              </a:solidFill>
              <a:latin typeface="Source Sans Pro Semibold"/>
            </a:endParaRPr>
          </a:p>
          <a:p>
            <a:pPr>
              <a:spcAft>
                <a:spcPts val="1142"/>
              </a:spcAft>
            </a:pPr>
            <a:r>
              <a:rPr b="0" lang="fr-CH" sz="2200" spc="-1" strike="noStrike">
                <a:solidFill>
                  <a:srgbClr val="1c1c1c"/>
                </a:solidFill>
                <a:latin typeface="Ubuntu"/>
              </a:rPr>
              <a:t> </a:t>
            </a:r>
            <a:endParaRPr b="1" lang="fr-CH" sz="2200" spc="-1" strike="noStrike">
              <a:solidFill>
                <a:srgbClr val="1c1c1c"/>
              </a:solidFill>
              <a:latin typeface="Source Sans Pro Semibold"/>
            </a:endParaRPr>
          </a:p>
          <a:p>
            <a:pPr>
              <a:spcAft>
                <a:spcPts val="1142"/>
              </a:spcAft>
            </a:pPr>
            <a:r>
              <a:rPr b="0" lang="fr-CH" sz="2200" spc="-1" strike="noStrike">
                <a:solidFill>
                  <a:srgbClr val="1c1c1c"/>
                </a:solidFill>
                <a:latin typeface="Ubuntu"/>
              </a:rPr>
              <a:t> </a:t>
            </a:r>
            <a:endParaRPr b="1" lang="fr-CH" sz="22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p:txBody>
      </p:sp>
      <p:pic>
        <p:nvPicPr>
          <p:cNvPr id="112" name="" descr=""/>
          <p:cNvPicPr/>
          <p:nvPr/>
        </p:nvPicPr>
        <p:blipFill>
          <a:blip r:embed="rId1"/>
          <a:stretch/>
        </p:blipFill>
        <p:spPr>
          <a:xfrm>
            <a:off x="7416000" y="2016000"/>
            <a:ext cx="1052280" cy="995040"/>
          </a:xfrm>
          <a:prstGeom prst="rect">
            <a:avLst/>
          </a:prstGeom>
          <a:ln>
            <a:noFill/>
          </a:ln>
        </p:spPr>
      </p:pic>
      <p:pic>
        <p:nvPicPr>
          <p:cNvPr id="113" name="" descr=""/>
          <p:cNvPicPr/>
          <p:nvPr/>
        </p:nvPicPr>
        <p:blipFill>
          <a:blip r:embed="rId2"/>
          <a:stretch/>
        </p:blipFill>
        <p:spPr>
          <a:xfrm>
            <a:off x="8856000" y="1994040"/>
            <a:ext cx="1008000" cy="1029960"/>
          </a:xfrm>
          <a:prstGeom prst="rect">
            <a:avLst/>
          </a:prstGeom>
          <a:ln>
            <a:noFill/>
          </a:ln>
        </p:spPr>
      </p:pic>
      <p:sp>
        <p:nvSpPr>
          <p:cNvPr id="114" name="TextShape 3"/>
          <p:cNvSpPr txBox="1"/>
          <p:nvPr/>
        </p:nvSpPr>
        <p:spPr>
          <a:xfrm>
            <a:off x="2448000" y="1656000"/>
            <a:ext cx="3240000" cy="1151640"/>
          </a:xfrm>
          <a:prstGeom prst="rect">
            <a:avLst/>
          </a:prstGeom>
          <a:noFill/>
          <a:ln>
            <a:noFill/>
          </a:ln>
        </p:spPr>
      </p:sp>
      <p:sp>
        <p:nvSpPr>
          <p:cNvPr id="115" name="TextShape 4"/>
          <p:cNvSpPr txBox="1"/>
          <p:nvPr/>
        </p:nvSpPr>
        <p:spPr>
          <a:xfrm>
            <a:off x="144000" y="1728000"/>
            <a:ext cx="7200000" cy="5647680"/>
          </a:xfrm>
          <a:prstGeom prst="rect">
            <a:avLst/>
          </a:prstGeom>
          <a:noFill/>
          <a:ln>
            <a:noFill/>
          </a:ln>
        </p:spPr>
        <p:txBody>
          <a:bodyPr lIns="90000" rIns="90000" tIns="45000" bIns="45000"/>
          <a:p>
            <a:pPr>
              <a:lnSpc>
                <a:spcPct val="100000"/>
              </a:lnSpc>
              <a:spcAft>
                <a:spcPts val="1142"/>
              </a:spcAft>
            </a:pPr>
            <a:r>
              <a:rPr b="0" lang="fr-CH" sz="1800" spc="-1" strike="noStrike">
                <a:latin typeface="Ubuntu"/>
              </a:rPr>
              <a:t>Parce que :</a:t>
            </a:r>
            <a:endParaRPr b="0" lang="fr-CH" sz="1800" spc="-1" strike="noStrike">
              <a:latin typeface="Source Sans Pro"/>
            </a:endParaRPr>
          </a:p>
          <a:p>
            <a:pPr>
              <a:lnSpc>
                <a:spcPct val="100000"/>
              </a:lnSpc>
              <a:spcAft>
                <a:spcPts val="1142"/>
              </a:spcAft>
            </a:pPr>
            <a:r>
              <a:rPr b="0" lang="fr-CH" sz="1800" spc="-1" strike="noStrike">
                <a:latin typeface="Ubuntu"/>
              </a:rPr>
              <a:t>- Facebook, Amazon et autres US providers ne peuvent pas vous garantir (quoiqu’ils disent) la confidentialité de vos données</a:t>
            </a:r>
            <a:endParaRPr b="0" lang="fr-CH" sz="1800" spc="-1" strike="noStrike">
              <a:latin typeface="Source Sans Pro"/>
            </a:endParaRPr>
          </a:p>
          <a:p>
            <a:pPr>
              <a:lnSpc>
                <a:spcPct val="100000"/>
              </a:lnSpc>
              <a:spcAft>
                <a:spcPts val="1142"/>
              </a:spcAft>
            </a:pPr>
            <a:endParaRPr b="0" lang="fr-CH" sz="1800" spc="-1" strike="noStrike">
              <a:latin typeface="Source Sans Pro"/>
            </a:endParaRPr>
          </a:p>
          <a:p>
            <a:pPr>
              <a:lnSpc>
                <a:spcPct val="100000"/>
              </a:lnSpc>
              <a:spcAft>
                <a:spcPts val="1142"/>
              </a:spcAft>
            </a:pPr>
            <a:r>
              <a:rPr b="0" lang="fr-CH" sz="1800" spc="-1" strike="noStrike">
                <a:latin typeface="Ubuntu"/>
              </a:rPr>
              <a:t>- Lorsque vous faites appel à </a:t>
            </a:r>
            <a:r>
              <a:rPr b="1" lang="fr-CH" sz="1800" spc="-1" strike="noStrike">
                <a:latin typeface="Ubuntu"/>
              </a:rPr>
              <a:t>des logiciels propriétaires</a:t>
            </a:r>
            <a:r>
              <a:rPr b="0" lang="fr-CH" sz="1800" spc="-1" strike="noStrike">
                <a:latin typeface="Ubuntu"/>
              </a:rPr>
              <a:t>, il y des risques pour que ces logiciels soient équipés de backdoors et autres faiblesses</a:t>
            </a:r>
            <a:endParaRPr b="0" lang="fr-CH" sz="1800" spc="-1" strike="noStrike">
              <a:latin typeface="Source Sans Pro"/>
            </a:endParaRPr>
          </a:p>
          <a:p>
            <a:pPr>
              <a:lnSpc>
                <a:spcPct val="100000"/>
              </a:lnSpc>
              <a:spcAft>
                <a:spcPts val="1142"/>
              </a:spcAft>
            </a:pPr>
            <a:r>
              <a:rPr b="0" lang="fr-CH" sz="1800" spc="-1" strike="noStrike">
                <a:latin typeface="Ubuntu"/>
              </a:rPr>
              <a:t>- Parce que vos données Télécom représentent probablement vos données les plus chères et les plus sensibles</a:t>
            </a:r>
            <a:endParaRPr b="0" lang="fr-CH" sz="1800" spc="-1" strike="noStrike">
              <a:latin typeface="Source Sans Pro"/>
            </a:endParaRPr>
          </a:p>
          <a:p>
            <a:pPr>
              <a:lnSpc>
                <a:spcPct val="100000"/>
              </a:lnSpc>
              <a:spcAft>
                <a:spcPts val="1142"/>
              </a:spcAft>
            </a:pPr>
            <a:r>
              <a:rPr b="0" lang="fr-CH" sz="1800" spc="-1" strike="noStrike">
                <a:latin typeface="Ubuntu"/>
              </a:rPr>
              <a:t>- Parce que les impacts en termes de coûts et de productivité sont majeurs et vous donneront un avantage concurentiel</a:t>
            </a:r>
            <a:endParaRPr b="0" lang="fr-CH" sz="1800" spc="-1" strike="noStrike">
              <a:latin typeface="Source Sans Pro"/>
            </a:endParaRPr>
          </a:p>
          <a:p>
            <a:r>
              <a:rPr b="0" lang="fr-CH" sz="1800" spc="-1" strike="noStrike">
                <a:latin typeface="Ubuntu"/>
              </a:rPr>
              <a:t>-Et bien d’autres raisons qui justifient que l’on s’occupe soi même d’opérer son propre système de télécommunication &amp; réseau social d’entreprise. </a:t>
            </a:r>
            <a:endParaRPr b="0" lang="fr-CH" sz="1800" spc="-1" strike="noStrike">
              <a:latin typeface="Source Sans Pro"/>
            </a:endParaRPr>
          </a:p>
        </p:txBody>
      </p:sp>
      <p:pic>
        <p:nvPicPr>
          <p:cNvPr id="116" name="" descr=""/>
          <p:cNvPicPr/>
          <p:nvPr/>
        </p:nvPicPr>
        <p:blipFill>
          <a:blip r:embed="rId3"/>
          <a:stretch/>
        </p:blipFill>
        <p:spPr>
          <a:xfrm>
            <a:off x="7416000" y="3240000"/>
            <a:ext cx="1080000" cy="794880"/>
          </a:xfrm>
          <a:prstGeom prst="rect">
            <a:avLst/>
          </a:prstGeom>
          <a:ln>
            <a:noFill/>
          </a:ln>
        </p:spPr>
      </p:pic>
      <p:pic>
        <p:nvPicPr>
          <p:cNvPr id="117" name="" descr=""/>
          <p:cNvPicPr/>
          <p:nvPr/>
        </p:nvPicPr>
        <p:blipFill>
          <a:blip r:embed="rId4"/>
          <a:stretch/>
        </p:blipFill>
        <p:spPr>
          <a:xfrm>
            <a:off x="9000000" y="3240000"/>
            <a:ext cx="864000" cy="844920"/>
          </a:xfrm>
          <a:prstGeom prst="rect">
            <a:avLst/>
          </a:prstGeom>
          <a:ln>
            <a:noFill/>
          </a:ln>
        </p:spPr>
      </p:pic>
      <p:pic>
        <p:nvPicPr>
          <p:cNvPr id="118" name="" descr=""/>
          <p:cNvPicPr/>
          <p:nvPr/>
        </p:nvPicPr>
        <p:blipFill>
          <a:blip r:embed="rId5"/>
          <a:stretch/>
        </p:blipFill>
        <p:spPr>
          <a:xfrm>
            <a:off x="7704000" y="4752000"/>
            <a:ext cx="2067120" cy="1080000"/>
          </a:xfrm>
          <a:prstGeom prst="rect">
            <a:avLst/>
          </a:prstGeom>
          <a:ln>
            <a:noFill/>
          </a:ln>
        </p:spPr>
      </p:pic>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Vous décidez d’agir !</a:t>
            </a:r>
            <a:endParaRPr b="1" lang="fr-CH" sz="3200" spc="-1" strike="noStrike">
              <a:solidFill>
                <a:srgbClr val="ffffff"/>
              </a:solidFill>
              <a:latin typeface="Source Sans Pro Black"/>
            </a:endParaRPr>
          </a:p>
        </p:txBody>
      </p:sp>
      <p:pic>
        <p:nvPicPr>
          <p:cNvPr id="120" name="" descr=""/>
          <p:cNvPicPr/>
          <p:nvPr/>
        </p:nvPicPr>
        <p:blipFill>
          <a:blip r:embed="rId1"/>
          <a:stretch/>
        </p:blipFill>
        <p:spPr>
          <a:xfrm>
            <a:off x="7704000" y="1763640"/>
            <a:ext cx="1375920" cy="828360"/>
          </a:xfrm>
          <a:prstGeom prst="rect">
            <a:avLst/>
          </a:prstGeom>
          <a:ln>
            <a:noFill/>
          </a:ln>
        </p:spPr>
      </p:pic>
      <p:sp>
        <p:nvSpPr>
          <p:cNvPr id="121" name="TextShape 2"/>
          <p:cNvSpPr txBox="1"/>
          <p:nvPr/>
        </p:nvSpPr>
        <p:spPr>
          <a:xfrm>
            <a:off x="144000" y="1656000"/>
            <a:ext cx="7344000" cy="8166600"/>
          </a:xfrm>
          <a:prstGeom prst="rect">
            <a:avLst/>
          </a:prstGeom>
          <a:noFill/>
          <a:ln>
            <a:noFill/>
          </a:ln>
        </p:spPr>
        <p:txBody>
          <a:bodyPr lIns="90000" rIns="90000" tIns="45000" bIns="45000"/>
          <a:p>
            <a:pPr>
              <a:lnSpc>
                <a:spcPct val="100000"/>
              </a:lnSpc>
              <a:spcAft>
                <a:spcPts val="1142"/>
              </a:spcAft>
            </a:pPr>
            <a:r>
              <a:rPr b="0" lang="fr-CH" sz="1800" spc="-1" strike="noStrike">
                <a:latin typeface="Ubuntu"/>
              </a:rPr>
              <a:t>Alors :</a:t>
            </a:r>
            <a:endParaRPr b="0" lang="fr-CH" sz="1800" spc="-1" strike="noStrike">
              <a:latin typeface="Source Sans Pro"/>
            </a:endParaRPr>
          </a:p>
          <a:p>
            <a:pPr>
              <a:lnSpc>
                <a:spcPct val="100000"/>
              </a:lnSpc>
              <a:spcAft>
                <a:spcPts val="1142"/>
              </a:spcAft>
            </a:pPr>
            <a:r>
              <a:rPr b="0" lang="fr-CH" sz="1800" spc="-1" strike="noStrike">
                <a:latin typeface="Ubuntu"/>
              </a:rPr>
              <a:t>Vous ne souhaitez pas que vos données transitent par des serveurs hors de votre contrôle</a:t>
            </a:r>
            <a:endParaRPr b="0" lang="fr-CH" sz="1800" spc="-1" strike="noStrike">
              <a:latin typeface="Source Sans Pro"/>
            </a:endParaRPr>
          </a:p>
          <a:p>
            <a:pPr>
              <a:lnSpc>
                <a:spcPct val="100000"/>
              </a:lnSpc>
              <a:spcAft>
                <a:spcPts val="1142"/>
              </a:spcAft>
            </a:pPr>
            <a:r>
              <a:rPr b="0" lang="fr-CH" sz="1800" spc="-1" strike="noStrike">
                <a:latin typeface="Ubuntu"/>
              </a:rPr>
              <a:t>Vous souhaitez restreindre l’accès à ces services uniquement au personnel de votre entreprise, vos clients et/ou contacts</a:t>
            </a:r>
            <a:endParaRPr b="0" lang="fr-CH" sz="1800" spc="-1" strike="noStrike">
              <a:latin typeface="Source Sans Pro"/>
            </a:endParaRPr>
          </a:p>
          <a:p>
            <a:pPr>
              <a:lnSpc>
                <a:spcPct val="100000"/>
              </a:lnSpc>
              <a:spcAft>
                <a:spcPts val="1142"/>
              </a:spcAft>
            </a:pPr>
            <a:r>
              <a:rPr b="0" lang="fr-CH" sz="1800" spc="-1" strike="noStrike">
                <a:latin typeface="Ubuntu"/>
              </a:rPr>
              <a:t>Vous désirez avoir le contrôle total sur le code des applications utilisées</a:t>
            </a:r>
            <a:endParaRPr b="0" lang="fr-CH" sz="1800" spc="-1" strike="noStrike">
              <a:latin typeface="Source Sans Pro"/>
            </a:endParaRPr>
          </a:p>
          <a:p>
            <a:pPr>
              <a:lnSpc>
                <a:spcPct val="100000"/>
              </a:lnSpc>
              <a:spcAft>
                <a:spcPts val="1142"/>
              </a:spcAft>
            </a:pPr>
            <a:r>
              <a:rPr b="0" lang="fr-CH" sz="1800" spc="-1" strike="noStrike">
                <a:latin typeface="Ubuntu"/>
              </a:rPr>
              <a:t>Vous ne souhaitez pas confier votre infra de télécom à des tiers afin de vous garantir le contrôle et la sécurité de vos données</a:t>
            </a:r>
            <a:endParaRPr b="0" lang="fr-CH" sz="1800" spc="-1" strike="noStrike">
              <a:latin typeface="Source Sans Pro"/>
            </a:endParaRPr>
          </a:p>
          <a:p>
            <a:pPr>
              <a:lnSpc>
                <a:spcPct val="100000"/>
              </a:lnSpc>
              <a:spcAft>
                <a:spcPts val="1142"/>
              </a:spcAft>
            </a:pPr>
            <a:r>
              <a:rPr b="0" lang="fr-CH" sz="1800" spc="-1" strike="noStrike">
                <a:solidFill>
                  <a:srgbClr val="1c1c1c"/>
                </a:solidFill>
                <a:latin typeface="Ubuntu"/>
              </a:rPr>
              <a:t>Pour un </a:t>
            </a:r>
            <a:r>
              <a:rPr b="1" lang="fr-CH" sz="1800" spc="-1" strike="noStrike">
                <a:solidFill>
                  <a:srgbClr val="1c1c1c"/>
                </a:solidFill>
                <a:latin typeface="Ubuntu"/>
              </a:rPr>
              <a:t>investissement minimal</a:t>
            </a:r>
            <a:r>
              <a:rPr b="0" lang="fr-CH" sz="1800" spc="-1" strike="noStrike">
                <a:solidFill>
                  <a:srgbClr val="1c1c1c"/>
                </a:solidFill>
                <a:latin typeface="Ubuntu"/>
              </a:rPr>
              <a:t> il vous est possible</a:t>
            </a:r>
            <a:r>
              <a:rPr b="0" lang="fr-CH" sz="1800" spc="-1" strike="noStrike">
                <a:latin typeface="Ubuntu"/>
              </a:rPr>
              <a:t> dès demain de passer à ces nouvelles technologies et d’effectuer des économies Télécom de grande envergure</a:t>
            </a:r>
            <a:endParaRPr b="0" lang="fr-CH" sz="1800" spc="-1" strike="noStrike">
              <a:latin typeface="Source Sans Pro"/>
            </a:endParaRPr>
          </a:p>
          <a:p>
            <a:r>
              <a:rPr b="0" lang="fr-CH" sz="3200" spc="-1" strike="noStrike">
                <a:latin typeface="Ubuntu"/>
              </a:rPr>
              <a:t>Vous décidez de passer au realtime &amp; webRTC !</a:t>
            </a:r>
            <a:endParaRPr b="0" lang="fr-CH" sz="3200" spc="-1" strike="noStrike">
              <a:latin typeface="Source Sans Pro"/>
            </a:endParaRPr>
          </a:p>
        </p:txBody>
      </p:sp>
      <p:pic>
        <p:nvPicPr>
          <p:cNvPr id="122" name="" descr=""/>
          <p:cNvPicPr/>
          <p:nvPr/>
        </p:nvPicPr>
        <p:blipFill>
          <a:blip r:embed="rId2"/>
          <a:stretch/>
        </p:blipFill>
        <p:spPr>
          <a:xfrm>
            <a:off x="8460000" y="2952000"/>
            <a:ext cx="1476000" cy="771120"/>
          </a:xfrm>
          <a:prstGeom prst="rect">
            <a:avLst/>
          </a:prstGeom>
          <a:ln>
            <a:noFill/>
          </a:ln>
        </p:spPr>
      </p:pic>
      <p:pic>
        <p:nvPicPr>
          <p:cNvPr id="123" name="" descr=""/>
          <p:cNvPicPr/>
          <p:nvPr/>
        </p:nvPicPr>
        <p:blipFill>
          <a:blip r:embed="rId3"/>
          <a:stretch/>
        </p:blipFill>
        <p:spPr>
          <a:xfrm>
            <a:off x="7504200" y="4068720"/>
            <a:ext cx="703800" cy="395280"/>
          </a:xfrm>
          <a:prstGeom prst="rect">
            <a:avLst/>
          </a:prstGeom>
          <a:ln>
            <a:noFill/>
          </a:ln>
        </p:spPr>
      </p:pic>
      <p:pic>
        <p:nvPicPr>
          <p:cNvPr id="124" name="" descr=""/>
          <p:cNvPicPr/>
          <p:nvPr/>
        </p:nvPicPr>
        <p:blipFill>
          <a:blip r:embed="rId4"/>
          <a:stretch/>
        </p:blipFill>
        <p:spPr>
          <a:xfrm>
            <a:off x="8856000" y="4032720"/>
            <a:ext cx="648000" cy="431280"/>
          </a:xfrm>
          <a:prstGeom prst="rect">
            <a:avLst/>
          </a:prstGeom>
          <a:ln>
            <a:noFill/>
          </a:ln>
        </p:spPr>
      </p:pic>
      <p:pic>
        <p:nvPicPr>
          <p:cNvPr id="125" name="" descr=""/>
          <p:cNvPicPr/>
          <p:nvPr/>
        </p:nvPicPr>
        <p:blipFill>
          <a:blip r:embed="rId5"/>
          <a:stretch/>
        </p:blipFill>
        <p:spPr>
          <a:xfrm>
            <a:off x="8064000" y="4608000"/>
            <a:ext cx="720000" cy="404640"/>
          </a:xfrm>
          <a:prstGeom prst="rect">
            <a:avLst/>
          </a:prstGeom>
          <a:ln>
            <a:noFill/>
          </a:ln>
        </p:spPr>
      </p:pic>
      <p:pic>
        <p:nvPicPr>
          <p:cNvPr id="126" name="" descr=""/>
          <p:cNvPicPr/>
          <p:nvPr/>
        </p:nvPicPr>
        <p:blipFill>
          <a:blip r:embed="rId6"/>
          <a:stretch/>
        </p:blipFill>
        <p:spPr>
          <a:xfrm>
            <a:off x="9175680" y="4597920"/>
            <a:ext cx="760320" cy="442080"/>
          </a:xfrm>
          <a:prstGeom prst="rect">
            <a:avLst/>
          </a:prstGeom>
          <a:ln>
            <a:noFill/>
          </a:ln>
        </p:spPr>
      </p:pic>
      <p:pic>
        <p:nvPicPr>
          <p:cNvPr id="127" name="" descr=""/>
          <p:cNvPicPr/>
          <p:nvPr/>
        </p:nvPicPr>
        <p:blipFill>
          <a:blip r:embed="rId7"/>
          <a:stretch/>
        </p:blipFill>
        <p:spPr>
          <a:xfrm>
            <a:off x="7632000" y="5256000"/>
            <a:ext cx="2106360" cy="1584000"/>
          </a:xfrm>
          <a:prstGeom prst="rect">
            <a:avLst/>
          </a:prstGeom>
          <a:ln>
            <a:noFill/>
          </a:ln>
        </p:spPr>
      </p:pic>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Téléphonie &amp; Vidconf Privée</a:t>
            </a:r>
            <a:endParaRPr b="1" lang="fr-CH" sz="3200" spc="-1" strike="noStrike">
              <a:solidFill>
                <a:srgbClr val="ffffff"/>
              </a:solidFill>
              <a:latin typeface="Source Sans Pro Black"/>
            </a:endParaRPr>
          </a:p>
        </p:txBody>
      </p:sp>
      <p:pic>
        <p:nvPicPr>
          <p:cNvPr id="129" name="" descr=""/>
          <p:cNvPicPr/>
          <p:nvPr/>
        </p:nvPicPr>
        <p:blipFill>
          <a:blip r:embed="rId1"/>
          <a:stretch/>
        </p:blipFill>
        <p:spPr>
          <a:xfrm>
            <a:off x="3096000" y="2508480"/>
            <a:ext cx="2134800" cy="1667520"/>
          </a:xfrm>
          <a:prstGeom prst="rect">
            <a:avLst/>
          </a:prstGeom>
          <a:ln>
            <a:noFill/>
          </a:ln>
        </p:spPr>
      </p:pic>
      <p:pic>
        <p:nvPicPr>
          <p:cNvPr id="130" name="" descr=""/>
          <p:cNvPicPr/>
          <p:nvPr/>
        </p:nvPicPr>
        <p:blipFill>
          <a:blip r:embed="rId2"/>
          <a:stretch/>
        </p:blipFill>
        <p:spPr>
          <a:xfrm>
            <a:off x="3642480" y="4539600"/>
            <a:ext cx="1253520" cy="2228400"/>
          </a:xfrm>
          <a:prstGeom prst="rect">
            <a:avLst/>
          </a:prstGeom>
          <a:ln>
            <a:noFill/>
          </a:ln>
        </p:spPr>
      </p:pic>
      <p:pic>
        <p:nvPicPr>
          <p:cNvPr id="131" name="" descr=""/>
          <p:cNvPicPr/>
          <p:nvPr/>
        </p:nvPicPr>
        <p:blipFill>
          <a:blip r:embed="rId3"/>
          <a:stretch/>
        </p:blipFill>
        <p:spPr>
          <a:xfrm>
            <a:off x="6336000" y="2088000"/>
            <a:ext cx="1296000" cy="2304000"/>
          </a:xfrm>
          <a:prstGeom prst="rect">
            <a:avLst/>
          </a:prstGeom>
          <a:ln>
            <a:noFill/>
          </a:ln>
        </p:spPr>
      </p:pic>
      <p:sp>
        <p:nvSpPr>
          <p:cNvPr id="132" name="CustomShape 2"/>
          <p:cNvSpPr/>
          <p:nvPr/>
        </p:nvSpPr>
        <p:spPr>
          <a:xfrm>
            <a:off x="1695600" y="3168000"/>
            <a:ext cx="1472400" cy="216000"/>
          </a:xfrm>
          <a:custGeom>
            <a:avLst/>
            <a:gdLst/>
            <a:ahLst/>
            <a:rect l="0" t="0" r="r" b="b"/>
            <a:pathLst>
              <a:path w="4092" h="602">
                <a:moveTo>
                  <a:pt x="0" y="300"/>
                </a:moveTo>
                <a:lnTo>
                  <a:pt x="814" y="0"/>
                </a:lnTo>
                <a:lnTo>
                  <a:pt x="814" y="150"/>
                </a:lnTo>
                <a:lnTo>
                  <a:pt x="3276" y="150"/>
                </a:lnTo>
                <a:lnTo>
                  <a:pt x="3276" y="0"/>
                </a:lnTo>
                <a:lnTo>
                  <a:pt x="4091" y="300"/>
                </a:lnTo>
                <a:lnTo>
                  <a:pt x="3276" y="601"/>
                </a:lnTo>
                <a:lnTo>
                  <a:pt x="3276" y="450"/>
                </a:lnTo>
                <a:lnTo>
                  <a:pt x="814" y="450"/>
                </a:lnTo>
                <a:lnTo>
                  <a:pt x="814" y="601"/>
                </a:lnTo>
                <a:lnTo>
                  <a:pt x="0" y="300"/>
                </a:lnTo>
              </a:path>
            </a:pathLst>
          </a:custGeom>
          <a:solidFill>
            <a:srgbClr val="729fcf"/>
          </a:solidFill>
          <a:ln>
            <a:solidFill>
              <a:srgbClr val="3465a4"/>
            </a:solidFill>
          </a:ln>
        </p:spPr>
        <p:style>
          <a:lnRef idx="0"/>
          <a:fillRef idx="0"/>
          <a:effectRef idx="0"/>
          <a:fontRef idx="minor"/>
        </p:style>
      </p:sp>
      <p:sp>
        <p:nvSpPr>
          <p:cNvPr id="133" name="CustomShape 3"/>
          <p:cNvSpPr/>
          <p:nvPr/>
        </p:nvSpPr>
        <p:spPr>
          <a:xfrm>
            <a:off x="4896000" y="3168000"/>
            <a:ext cx="1472400" cy="216000"/>
          </a:xfrm>
          <a:custGeom>
            <a:avLst/>
            <a:gdLst/>
            <a:ahLst/>
            <a:rect l="0" t="0" r="r" b="b"/>
            <a:pathLst>
              <a:path w="4092" h="602">
                <a:moveTo>
                  <a:pt x="0" y="300"/>
                </a:moveTo>
                <a:lnTo>
                  <a:pt x="814" y="0"/>
                </a:lnTo>
                <a:lnTo>
                  <a:pt x="814" y="150"/>
                </a:lnTo>
                <a:lnTo>
                  <a:pt x="3276" y="150"/>
                </a:lnTo>
                <a:lnTo>
                  <a:pt x="3276" y="0"/>
                </a:lnTo>
                <a:lnTo>
                  <a:pt x="4091" y="300"/>
                </a:lnTo>
                <a:lnTo>
                  <a:pt x="3276" y="601"/>
                </a:lnTo>
                <a:lnTo>
                  <a:pt x="3276" y="450"/>
                </a:lnTo>
                <a:lnTo>
                  <a:pt x="814" y="450"/>
                </a:lnTo>
                <a:lnTo>
                  <a:pt x="814" y="601"/>
                </a:lnTo>
                <a:lnTo>
                  <a:pt x="0" y="300"/>
                </a:lnTo>
              </a:path>
            </a:pathLst>
          </a:custGeom>
          <a:solidFill>
            <a:srgbClr val="729fcf"/>
          </a:solidFill>
          <a:ln>
            <a:solidFill>
              <a:srgbClr val="3465a4"/>
            </a:solidFill>
          </a:ln>
        </p:spPr>
        <p:style>
          <a:lnRef idx="0"/>
          <a:fillRef idx="0"/>
          <a:effectRef idx="0"/>
          <a:fontRef idx="minor"/>
        </p:style>
      </p:sp>
      <p:sp>
        <p:nvSpPr>
          <p:cNvPr id="134" name="CustomShape 4"/>
          <p:cNvSpPr/>
          <p:nvPr/>
        </p:nvSpPr>
        <p:spPr>
          <a:xfrm>
            <a:off x="3960000" y="3456000"/>
            <a:ext cx="216000" cy="864000"/>
          </a:xfrm>
          <a:custGeom>
            <a:avLst/>
            <a:gdLst/>
            <a:ahLst/>
            <a:rect l="0" t="0" r="r" b="b"/>
            <a:pathLst>
              <a:path w="602" h="2402">
                <a:moveTo>
                  <a:pt x="0" y="477"/>
                </a:moveTo>
                <a:lnTo>
                  <a:pt x="300" y="0"/>
                </a:lnTo>
                <a:lnTo>
                  <a:pt x="601" y="477"/>
                </a:lnTo>
                <a:lnTo>
                  <a:pt x="450" y="477"/>
                </a:lnTo>
                <a:lnTo>
                  <a:pt x="450" y="1923"/>
                </a:lnTo>
                <a:lnTo>
                  <a:pt x="601" y="1923"/>
                </a:lnTo>
                <a:lnTo>
                  <a:pt x="300" y="2401"/>
                </a:lnTo>
                <a:lnTo>
                  <a:pt x="0" y="1923"/>
                </a:lnTo>
                <a:lnTo>
                  <a:pt x="150" y="1923"/>
                </a:lnTo>
                <a:lnTo>
                  <a:pt x="150" y="477"/>
                </a:lnTo>
                <a:lnTo>
                  <a:pt x="0" y="477"/>
                </a:lnTo>
              </a:path>
            </a:pathLst>
          </a:custGeom>
          <a:solidFill>
            <a:srgbClr val="729fcf"/>
          </a:solidFill>
          <a:ln>
            <a:solidFill>
              <a:srgbClr val="3465a4"/>
            </a:solidFill>
          </a:ln>
        </p:spPr>
        <p:style>
          <a:lnRef idx="0"/>
          <a:fillRef idx="0"/>
          <a:effectRef idx="0"/>
          <a:fontRef idx="minor"/>
        </p:style>
      </p:sp>
      <p:sp>
        <p:nvSpPr>
          <p:cNvPr id="135" name="TextShape 5"/>
          <p:cNvSpPr txBox="1"/>
          <p:nvPr/>
        </p:nvSpPr>
        <p:spPr>
          <a:xfrm>
            <a:off x="1656000" y="2376000"/>
            <a:ext cx="4752000" cy="693000"/>
          </a:xfrm>
          <a:prstGeom prst="rect">
            <a:avLst/>
          </a:prstGeom>
          <a:noFill/>
          <a:ln>
            <a:noFill/>
          </a:ln>
        </p:spPr>
        <p:txBody>
          <a:bodyPr lIns="90000" rIns="90000" tIns="45000" bIns="45000"/>
          <a:p>
            <a:r>
              <a:rPr b="0" lang="fr-CH" sz="1800" spc="-1" strike="noStrike">
                <a:latin typeface="Source Sans Pro"/>
              </a:rPr>
              <a:t>RDV sur </a:t>
            </a:r>
            <a:r>
              <a:rPr b="0" lang="fr-CH" sz="1800" spc="-1" strike="noStrike">
                <a:latin typeface="Source Sans Pro"/>
                <a:hlinkClick r:id="rId4"/>
              </a:rPr>
              <a:t>https://www.free-solutions.org/meeting</a:t>
            </a:r>
            <a:endParaRPr b="0" lang="fr-CH" sz="1800" spc="-1" strike="noStrike">
              <a:latin typeface="Source Sans Pro"/>
            </a:endParaRPr>
          </a:p>
        </p:txBody>
      </p:sp>
      <p:sp>
        <p:nvSpPr>
          <p:cNvPr id="136" name="TextShape 6"/>
          <p:cNvSpPr txBox="1"/>
          <p:nvPr/>
        </p:nvSpPr>
        <p:spPr>
          <a:xfrm>
            <a:off x="144000" y="4104000"/>
            <a:ext cx="3240000" cy="1704960"/>
          </a:xfrm>
          <a:prstGeom prst="rect">
            <a:avLst/>
          </a:prstGeom>
          <a:noFill/>
          <a:ln>
            <a:noFill/>
          </a:ln>
        </p:spPr>
        <p:txBody>
          <a:bodyPr lIns="90000" rIns="90000" tIns="45000" bIns="45000"/>
          <a:p>
            <a:r>
              <a:rPr b="0" lang="fr-CH" sz="1600" spc="-1" strike="noStrike">
                <a:latin typeface="Source Sans Pro"/>
              </a:rPr>
              <a:t>En 4G ou Wifi, sur smartphone ou ordinateur. Rien à installer, pas besoin de login. Ouvrez un browser et allez sur l’URL de vidconf</a:t>
            </a:r>
            <a:endParaRPr b="0" lang="fr-CH" sz="1600" spc="-1" strike="noStrike">
              <a:latin typeface="Source Sans Pro"/>
            </a:endParaRPr>
          </a:p>
        </p:txBody>
      </p:sp>
      <p:sp>
        <p:nvSpPr>
          <p:cNvPr id="137" name="TextShape 7"/>
          <p:cNvSpPr txBox="1"/>
          <p:nvPr/>
        </p:nvSpPr>
        <p:spPr>
          <a:xfrm>
            <a:off x="144000" y="5904000"/>
            <a:ext cx="3384000" cy="621000"/>
          </a:xfrm>
          <a:prstGeom prst="rect">
            <a:avLst/>
          </a:prstGeom>
          <a:solidFill>
            <a:srgbClr val="729fcf"/>
          </a:solidFill>
          <a:ln>
            <a:solidFill>
              <a:srgbClr val="3465a4"/>
            </a:solidFill>
          </a:ln>
        </p:spPr>
        <p:txBody>
          <a:bodyPr lIns="90000" rIns="90000" tIns="45000" bIns="45000"/>
          <a:p>
            <a:r>
              <a:rPr b="0" lang="fr-CH" sz="1800" spc="-1" strike="noStrike">
                <a:latin typeface="Source Sans Pro"/>
                <a:hlinkClick r:id="rId5"/>
              </a:rPr>
              <a:t>URL magique</a:t>
            </a:r>
            <a:r>
              <a:rPr b="0" lang="fr-CH" sz="1800" spc="-1" strike="noStrike">
                <a:latin typeface="Source Sans Pro"/>
              </a:rPr>
              <a:t> privée de Vidconf et telephony </a:t>
            </a:r>
            <a:endParaRPr b="0" lang="fr-CH" sz="1800" spc="-1" strike="noStrike">
              <a:latin typeface="Source Sans Pro"/>
            </a:endParaRPr>
          </a:p>
        </p:txBody>
      </p:sp>
      <p:pic>
        <p:nvPicPr>
          <p:cNvPr id="138" name="" descr=""/>
          <p:cNvPicPr/>
          <p:nvPr/>
        </p:nvPicPr>
        <p:blipFill>
          <a:blip r:embed="rId6"/>
          <a:stretch/>
        </p:blipFill>
        <p:spPr>
          <a:xfrm>
            <a:off x="0" y="2880000"/>
            <a:ext cx="1728000" cy="1080000"/>
          </a:xfrm>
          <a:prstGeom prst="rect">
            <a:avLst/>
          </a:prstGeom>
          <a:ln>
            <a:noFill/>
          </a:ln>
        </p:spPr>
      </p:pic>
      <p:sp>
        <p:nvSpPr>
          <p:cNvPr id="139" name="TextShape 8"/>
          <p:cNvSpPr txBox="1"/>
          <p:nvPr/>
        </p:nvSpPr>
        <p:spPr>
          <a:xfrm>
            <a:off x="5328000" y="5328000"/>
            <a:ext cx="3168000" cy="794520"/>
          </a:xfrm>
          <a:prstGeom prst="rect">
            <a:avLst/>
          </a:prstGeom>
          <a:noFill/>
          <a:ln>
            <a:noFill/>
          </a:ln>
        </p:spPr>
        <p:txBody>
          <a:bodyPr lIns="90000" rIns="90000" tIns="45000" bIns="45000"/>
          <a:p>
            <a:r>
              <a:rPr b="0" lang="fr-CH" sz="1600" spc="-1" strike="noStrike">
                <a:latin typeface="Source Sans Pro"/>
              </a:rPr>
              <a:t>Votre instance dédiée ex : webrtc.mycompany.com hébergée sur nos serveurs</a:t>
            </a:r>
            <a:endParaRPr b="0" lang="fr-CH" sz="1600" spc="-1" strike="noStrike">
              <a:latin typeface="Source Sans Pro"/>
            </a:endParaRPr>
          </a:p>
        </p:txBody>
      </p:sp>
      <p:sp>
        <p:nvSpPr>
          <p:cNvPr id="140" name="TextShape 9"/>
          <p:cNvSpPr txBox="1"/>
          <p:nvPr/>
        </p:nvSpPr>
        <p:spPr>
          <a:xfrm>
            <a:off x="360000" y="1584000"/>
            <a:ext cx="8631360" cy="765000"/>
          </a:xfrm>
          <a:prstGeom prst="rect">
            <a:avLst/>
          </a:prstGeom>
          <a:noFill/>
          <a:ln>
            <a:noFill/>
          </a:ln>
        </p:spPr>
        <p:txBody>
          <a:bodyPr lIns="90000" rIns="90000" tIns="45000" bIns="45000"/>
          <a:p>
            <a:r>
              <a:rPr b="1" lang="fr-CH" sz="1800" spc="-1" strike="noStrike">
                <a:latin typeface="Source Sans Pro"/>
              </a:rPr>
              <a:t>Votre serveur délivre immédiatement ce type fonctionalitées</a:t>
            </a:r>
            <a:endParaRPr b="0" lang="fr-CH" sz="1800" spc="-1" strike="noStrike">
              <a:latin typeface="Source Sans Pro"/>
            </a:endParaRPr>
          </a:p>
          <a:p>
            <a:endParaRPr b="0" lang="fr-CH" sz="1800" spc="-1" strike="noStrike">
              <a:latin typeface="Source Sans Pro"/>
            </a:endParaRPr>
          </a:p>
        </p:txBody>
      </p:sp>
      <p:sp>
        <p:nvSpPr>
          <p:cNvPr id="141" name="TextShape 10"/>
          <p:cNvSpPr txBox="1"/>
          <p:nvPr/>
        </p:nvSpPr>
        <p:spPr>
          <a:xfrm>
            <a:off x="7848000" y="2232000"/>
            <a:ext cx="2160000" cy="2202840"/>
          </a:xfrm>
          <a:prstGeom prst="rect">
            <a:avLst/>
          </a:prstGeom>
          <a:noFill/>
          <a:ln>
            <a:noFill/>
          </a:ln>
        </p:spPr>
        <p:txBody>
          <a:bodyPr lIns="90000" rIns="90000" tIns="45000" bIns="45000"/>
          <a:p>
            <a:r>
              <a:rPr b="0" lang="fr-CH" sz="1600" spc="-1" strike="noStrike">
                <a:latin typeface="Source Sans Pro"/>
              </a:rPr>
              <a:t>Plus de coûts de communication juste Internet &amp; data</a:t>
            </a:r>
            <a:endParaRPr b="0" lang="fr-CH" sz="1600" spc="-1" strike="noStrike">
              <a:latin typeface="Source Sans Pro"/>
            </a:endParaRPr>
          </a:p>
          <a:p>
            <a:r>
              <a:rPr b="0" lang="fr-CH" sz="1600" spc="-1" strike="noStrike">
                <a:latin typeface="Source Sans Pro"/>
              </a:rPr>
              <a:t>Qualité sonore et vidéo exceptionnelle grace au p2p et webRTC</a:t>
            </a:r>
            <a:endParaRPr b="0" lang="fr-CH" sz="1600" spc="-1" strike="noStrike">
              <a:latin typeface="Source Sans Pro"/>
            </a:endParaRPr>
          </a:p>
        </p:txBody>
      </p:sp>
      <p:sp>
        <p:nvSpPr>
          <p:cNvPr id="142" name="CustomShape 11"/>
          <p:cNvSpPr/>
          <p:nvPr/>
        </p:nvSpPr>
        <p:spPr>
          <a:xfrm rot="19217400">
            <a:off x="4446720" y="3996360"/>
            <a:ext cx="2111040" cy="216000"/>
          </a:xfrm>
          <a:custGeom>
            <a:avLst/>
            <a:gdLst/>
            <a:ahLst/>
            <a:rect l="0" t="0" r="r" b="b"/>
            <a:pathLst>
              <a:path w="5866" h="602">
                <a:moveTo>
                  <a:pt x="0" y="300"/>
                </a:moveTo>
                <a:lnTo>
                  <a:pt x="1167" y="1"/>
                </a:lnTo>
                <a:lnTo>
                  <a:pt x="1167" y="150"/>
                </a:lnTo>
                <a:lnTo>
                  <a:pt x="4697" y="150"/>
                </a:lnTo>
                <a:lnTo>
                  <a:pt x="4696" y="0"/>
                </a:lnTo>
                <a:lnTo>
                  <a:pt x="5865" y="299"/>
                </a:lnTo>
                <a:lnTo>
                  <a:pt x="4697" y="601"/>
                </a:lnTo>
                <a:lnTo>
                  <a:pt x="4697" y="450"/>
                </a:lnTo>
                <a:lnTo>
                  <a:pt x="1167" y="450"/>
                </a:lnTo>
                <a:lnTo>
                  <a:pt x="1167" y="601"/>
                </a:lnTo>
                <a:lnTo>
                  <a:pt x="0" y="300"/>
                </a:lnTo>
              </a:path>
            </a:pathLst>
          </a:custGeom>
          <a:solidFill>
            <a:srgbClr val="729fcf"/>
          </a:solidFill>
          <a:ln>
            <a:solidFill>
              <a:srgbClr val="3465a4"/>
            </a:solidFill>
          </a:ln>
        </p:spPr>
        <p:style>
          <a:lnRef idx="0"/>
          <a:fillRef idx="0"/>
          <a:effectRef idx="0"/>
          <a:fontRef idx="minor"/>
        </p:style>
      </p:sp>
      <p:sp>
        <p:nvSpPr>
          <p:cNvPr id="143" name="TextShape 12"/>
          <p:cNvSpPr txBox="1"/>
          <p:nvPr/>
        </p:nvSpPr>
        <p:spPr>
          <a:xfrm>
            <a:off x="4464000" y="3816000"/>
            <a:ext cx="1800000" cy="507960"/>
          </a:xfrm>
          <a:prstGeom prst="rect">
            <a:avLst/>
          </a:prstGeom>
          <a:noFill/>
          <a:ln>
            <a:noFill/>
          </a:ln>
        </p:spPr>
        <p:txBody>
          <a:bodyPr lIns="90000" rIns="90000" tIns="45000" bIns="45000"/>
          <a:p>
            <a:r>
              <a:rPr b="1" lang="fr-CH" sz="1400" spc="-1" strike="noStrike">
                <a:solidFill>
                  <a:srgbClr val="ed1c24"/>
                </a:solidFill>
                <a:latin typeface="Source Sans Pro"/>
              </a:rPr>
              <a:t>Communication en mode P2P</a:t>
            </a:r>
            <a:endParaRPr b="0" lang="fr-CH" sz="1400" spc="-1" strike="noStrike">
              <a:latin typeface="Source Sans Pro"/>
            </a:endParaRPr>
          </a:p>
        </p:txBody>
      </p:sp>
      <p:pic>
        <p:nvPicPr>
          <p:cNvPr id="144" name="" descr=""/>
          <p:cNvPicPr/>
          <p:nvPr/>
        </p:nvPicPr>
        <p:blipFill>
          <a:blip r:embed="rId7"/>
          <a:stretch/>
        </p:blipFill>
        <p:spPr>
          <a:xfrm>
            <a:off x="8640720" y="4536000"/>
            <a:ext cx="1295280" cy="2301840"/>
          </a:xfrm>
          <a:prstGeom prst="rect">
            <a:avLst/>
          </a:prstGeom>
          <a:ln>
            <a:noFill/>
          </a:ln>
        </p:spPr>
      </p:pic>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Chat et messenger privé</a:t>
            </a:r>
            <a:endParaRPr b="1" lang="fr-CH" sz="3200" spc="-1" strike="noStrike">
              <a:solidFill>
                <a:srgbClr val="ffffff"/>
              </a:solidFill>
              <a:latin typeface="Source Sans Pro Black"/>
            </a:endParaRPr>
          </a:p>
        </p:txBody>
      </p:sp>
      <p:pic>
        <p:nvPicPr>
          <p:cNvPr id="146" name="" descr=""/>
          <p:cNvPicPr/>
          <p:nvPr/>
        </p:nvPicPr>
        <p:blipFill>
          <a:blip r:embed="rId1"/>
          <a:stretch/>
        </p:blipFill>
        <p:spPr>
          <a:xfrm>
            <a:off x="5369400" y="1260000"/>
            <a:ext cx="4350600" cy="2448000"/>
          </a:xfrm>
          <a:prstGeom prst="rect">
            <a:avLst/>
          </a:prstGeom>
          <a:ln>
            <a:noFill/>
          </a:ln>
        </p:spPr>
      </p:pic>
      <p:pic>
        <p:nvPicPr>
          <p:cNvPr id="147" name="" descr=""/>
          <p:cNvPicPr/>
          <p:nvPr/>
        </p:nvPicPr>
        <p:blipFill>
          <a:blip r:embed="rId2"/>
          <a:stretch/>
        </p:blipFill>
        <p:spPr>
          <a:xfrm>
            <a:off x="5400000" y="3619800"/>
            <a:ext cx="4392000" cy="3142080"/>
          </a:xfrm>
          <a:prstGeom prst="rect">
            <a:avLst/>
          </a:prstGeom>
          <a:ln>
            <a:noFill/>
          </a:ln>
        </p:spPr>
      </p:pic>
      <p:sp>
        <p:nvSpPr>
          <p:cNvPr id="148" name="TextShape 2"/>
          <p:cNvSpPr txBox="1"/>
          <p:nvPr/>
        </p:nvSpPr>
        <p:spPr>
          <a:xfrm>
            <a:off x="216000" y="1728000"/>
            <a:ext cx="5112000" cy="3804840"/>
          </a:xfrm>
          <a:prstGeom prst="rect">
            <a:avLst/>
          </a:prstGeom>
          <a:noFill/>
          <a:ln>
            <a:noFill/>
          </a:ln>
        </p:spPr>
        <p:txBody>
          <a:bodyPr lIns="90000" rIns="90000" tIns="45000" bIns="45000"/>
          <a:p>
            <a:r>
              <a:rPr b="0" lang="fr-CH" sz="1800" spc="-1" strike="noStrike">
                <a:latin typeface="Source Sans Pro"/>
              </a:rPr>
              <a:t>Utilisez la communication realtime avec vos clients, collègues et contacts. Partagez directement des images, fichiers et même votre écran. Avec l’extension chrome (uniquement chrome, bientôt sur Firefox) vous découvrez une nouvelle façon ultra-productive de travailler et de collaborer et communiquer.</a:t>
            </a:r>
            <a:endParaRPr b="0" lang="fr-CH" sz="1800" spc="-1" strike="noStrike">
              <a:latin typeface="Source Sans Pro"/>
            </a:endParaRPr>
          </a:p>
          <a:p>
            <a:r>
              <a:rPr b="0" lang="fr-CH" sz="1800" spc="-1" strike="noStrike">
                <a:latin typeface="Source Sans Pro"/>
              </a:rPr>
              <a:t>Certaines fonctions sont disponibles en mode browser. Uniquement comme preview sur </a:t>
            </a:r>
            <a:r>
              <a:rPr b="0" lang="fr-CH" sz="1800" spc="-1" strike="noStrike">
                <a:latin typeface="Source Sans Pro"/>
                <a:hlinkClick r:id="rId3"/>
              </a:rPr>
              <a:t>https://www.free-solutions.org/apps/</a:t>
            </a:r>
            <a:endParaRPr b="0" lang="fr-CH" sz="1800" spc="-1" strike="noStrike">
              <a:latin typeface="Source Sans Pro"/>
            </a:endParaRPr>
          </a:p>
          <a:p>
            <a:endParaRPr b="0" lang="fr-CH" sz="1800" spc="-1" strike="noStrike">
              <a:latin typeface="Source Sans Pro"/>
            </a:endParaRPr>
          </a:p>
          <a:p>
            <a:endParaRPr b="0" lang="fr-CH" sz="1800" spc="-1" strike="noStrike">
              <a:latin typeface="Source Sans Pro"/>
            </a:endParaRPr>
          </a:p>
        </p:txBody>
      </p:sp>
      <p:pic>
        <p:nvPicPr>
          <p:cNvPr id="149" name="" descr=""/>
          <p:cNvPicPr/>
          <p:nvPr/>
        </p:nvPicPr>
        <p:blipFill>
          <a:blip r:embed="rId4"/>
          <a:stretch/>
        </p:blipFill>
        <p:spPr>
          <a:xfrm>
            <a:off x="1080000" y="5107680"/>
            <a:ext cx="4104000" cy="2308320"/>
          </a:xfrm>
          <a:prstGeom prst="rect">
            <a:avLst/>
          </a:prstGeom>
          <a:ln>
            <a:noFill/>
          </a:ln>
        </p:spPr>
      </p:pic>
      <p:sp>
        <p:nvSpPr>
          <p:cNvPr id="150" name="TextShape 3"/>
          <p:cNvSpPr txBox="1"/>
          <p:nvPr/>
        </p:nvSpPr>
        <p:spPr>
          <a:xfrm>
            <a:off x="5760000" y="1944000"/>
            <a:ext cx="3960000" cy="916200"/>
          </a:xfrm>
          <a:prstGeom prst="rect">
            <a:avLst/>
          </a:prstGeom>
          <a:noFill/>
          <a:ln>
            <a:noFill/>
          </a:ln>
        </p:spPr>
        <p:txBody>
          <a:bodyPr lIns="90000" rIns="90000" tIns="45000" bIns="45000"/>
          <a:p>
            <a:r>
              <a:rPr b="1" lang="fr-CH" sz="2800" spc="-1" strike="noStrike">
                <a:solidFill>
                  <a:srgbClr val="ed1c24"/>
                </a:solidFill>
                <a:latin typeface="Source Sans Pro"/>
              </a:rPr>
              <a:t>Extension chrome</a:t>
            </a:r>
            <a:endParaRPr b="0" lang="fr-CH" sz="2800" spc="-1" strike="noStrike">
              <a:latin typeface="Source Sans Pro"/>
            </a:endParaRPr>
          </a:p>
        </p:txBody>
      </p:sp>
      <p:sp>
        <p:nvSpPr>
          <p:cNvPr id="151" name="TextShape 4"/>
          <p:cNvSpPr txBox="1"/>
          <p:nvPr/>
        </p:nvSpPr>
        <p:spPr>
          <a:xfrm>
            <a:off x="5760000" y="4464360"/>
            <a:ext cx="3960000" cy="916200"/>
          </a:xfrm>
          <a:prstGeom prst="rect">
            <a:avLst/>
          </a:prstGeom>
          <a:noFill/>
          <a:ln>
            <a:noFill/>
          </a:ln>
        </p:spPr>
        <p:txBody>
          <a:bodyPr lIns="90000" rIns="90000" tIns="45000" bIns="45000"/>
          <a:p>
            <a:r>
              <a:rPr b="1" lang="fr-CH" sz="2800" spc="-1" strike="noStrike">
                <a:solidFill>
                  <a:srgbClr val="ed1c24"/>
                </a:solidFill>
                <a:latin typeface="Source Sans Pro"/>
              </a:rPr>
              <a:t>Extension firefox</a:t>
            </a:r>
            <a:endParaRPr b="0" lang="fr-CH" sz="2800" spc="-1" strike="noStrike">
              <a:latin typeface="Source Sans Pro"/>
            </a:endParaRPr>
          </a:p>
        </p:txBody>
      </p:sp>
      <p:sp>
        <p:nvSpPr>
          <p:cNvPr id="152" name="TextShape 5"/>
          <p:cNvSpPr txBox="1"/>
          <p:nvPr/>
        </p:nvSpPr>
        <p:spPr>
          <a:xfrm>
            <a:off x="288000" y="5904720"/>
            <a:ext cx="5112000" cy="916200"/>
          </a:xfrm>
          <a:prstGeom prst="rect">
            <a:avLst/>
          </a:prstGeom>
          <a:noFill/>
          <a:ln>
            <a:noFill/>
          </a:ln>
        </p:spPr>
        <p:txBody>
          <a:bodyPr lIns="90000" rIns="90000" tIns="45000" bIns="45000"/>
          <a:p>
            <a:r>
              <a:rPr b="1" lang="fr-CH" sz="2800" spc="-1" strike="noStrike">
                <a:solidFill>
                  <a:srgbClr val="ed1c24"/>
                </a:solidFill>
                <a:latin typeface="Source Sans Pro"/>
              </a:rPr>
              <a:t>Accès via page www</a:t>
            </a:r>
            <a:endParaRPr b="0" lang="fr-CH" sz="2800" spc="-1" strike="noStrike">
              <a:latin typeface="Source Sans Pro"/>
            </a:endParaRPr>
          </a:p>
        </p:txBody>
      </p:sp>
    </p:spTree>
  </p:cSld>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Sur vos tel mobiles également</a:t>
            </a:r>
            <a:endParaRPr b="1" lang="fr-CH" sz="3200" spc="-1" strike="noStrike">
              <a:solidFill>
                <a:srgbClr val="ffffff"/>
              </a:solidFill>
              <a:latin typeface="Source Sans Pro Black"/>
            </a:endParaRPr>
          </a:p>
        </p:txBody>
      </p:sp>
      <p:pic>
        <p:nvPicPr>
          <p:cNvPr id="154" name="" descr=""/>
          <p:cNvPicPr/>
          <p:nvPr/>
        </p:nvPicPr>
        <p:blipFill>
          <a:blip r:embed="rId1"/>
          <a:stretch/>
        </p:blipFill>
        <p:spPr>
          <a:xfrm>
            <a:off x="2068560" y="1584000"/>
            <a:ext cx="3115440" cy="1034280"/>
          </a:xfrm>
          <a:prstGeom prst="rect">
            <a:avLst/>
          </a:prstGeom>
          <a:ln>
            <a:noFill/>
          </a:ln>
        </p:spPr>
      </p:pic>
      <p:pic>
        <p:nvPicPr>
          <p:cNvPr id="155" name="" descr=""/>
          <p:cNvPicPr/>
          <p:nvPr/>
        </p:nvPicPr>
        <p:blipFill>
          <a:blip r:embed="rId2"/>
          <a:stretch/>
        </p:blipFill>
        <p:spPr>
          <a:xfrm>
            <a:off x="216000" y="3600000"/>
            <a:ext cx="1724400" cy="3064680"/>
          </a:xfrm>
          <a:prstGeom prst="rect">
            <a:avLst/>
          </a:prstGeom>
          <a:ln>
            <a:noFill/>
          </a:ln>
        </p:spPr>
      </p:pic>
      <p:pic>
        <p:nvPicPr>
          <p:cNvPr id="156" name="" descr=""/>
          <p:cNvPicPr/>
          <p:nvPr/>
        </p:nvPicPr>
        <p:blipFill>
          <a:blip r:embed="rId3"/>
          <a:stretch/>
        </p:blipFill>
        <p:spPr>
          <a:xfrm>
            <a:off x="4392000" y="3501000"/>
            <a:ext cx="5552640" cy="3123000"/>
          </a:xfrm>
          <a:prstGeom prst="rect">
            <a:avLst/>
          </a:prstGeom>
          <a:ln>
            <a:noFill/>
          </a:ln>
        </p:spPr>
      </p:pic>
      <p:sp>
        <p:nvSpPr>
          <p:cNvPr id="157" name="TextShape 2"/>
          <p:cNvSpPr txBox="1"/>
          <p:nvPr/>
        </p:nvSpPr>
        <p:spPr>
          <a:xfrm>
            <a:off x="144000" y="1584000"/>
            <a:ext cx="1872000" cy="1947600"/>
          </a:xfrm>
          <a:prstGeom prst="rect">
            <a:avLst/>
          </a:prstGeom>
          <a:noFill/>
          <a:ln>
            <a:noFill/>
          </a:ln>
        </p:spPr>
        <p:txBody>
          <a:bodyPr lIns="90000" rIns="90000" tIns="45000" bIns="45000"/>
          <a:p>
            <a:r>
              <a:rPr b="0" lang="fr-CH" sz="1800" spc="-1" strike="noStrike">
                <a:latin typeface="Source Sans Pro"/>
                <a:hlinkClick r:id="rId4"/>
              </a:rPr>
              <a:t>Installer xabber</a:t>
            </a:r>
            <a:r>
              <a:rPr b="0" lang="fr-CH" sz="1800" spc="-1" strike="noStrike">
                <a:latin typeface="Source Sans Pro"/>
              </a:rPr>
              <a:t> ou n’importe quel client XMPP pour chatter comme sur whatsapp</a:t>
            </a:r>
            <a:endParaRPr b="0" lang="fr-CH" sz="1800" spc="-1" strike="noStrike">
              <a:latin typeface="Source Sans Pro"/>
            </a:endParaRPr>
          </a:p>
        </p:txBody>
      </p:sp>
      <p:sp>
        <p:nvSpPr>
          <p:cNvPr id="158" name="TextShape 3"/>
          <p:cNvSpPr txBox="1"/>
          <p:nvPr/>
        </p:nvSpPr>
        <p:spPr>
          <a:xfrm>
            <a:off x="4464000" y="2664000"/>
            <a:ext cx="5400000" cy="886320"/>
          </a:xfrm>
          <a:prstGeom prst="rect">
            <a:avLst/>
          </a:prstGeom>
          <a:noFill/>
          <a:ln>
            <a:noFill/>
          </a:ln>
        </p:spPr>
        <p:txBody>
          <a:bodyPr lIns="90000" rIns="90000" tIns="45000" bIns="45000"/>
          <a:p>
            <a:r>
              <a:rPr b="0" lang="fr-CH" sz="1800" spc="-1" strike="noStrike">
                <a:latin typeface="Source Sans Pro"/>
              </a:rPr>
              <a:t>Dialoguez, et échangez avec le utilisateurs au sein de l’entreprise sur ordinateur et mobiles en toute simplicité</a:t>
            </a:r>
            <a:endParaRPr b="0" lang="fr-CH" sz="1800" spc="-1" strike="noStrike">
              <a:latin typeface="Source Sans Pro"/>
            </a:endParaRPr>
          </a:p>
        </p:txBody>
      </p:sp>
      <p:pic>
        <p:nvPicPr>
          <p:cNvPr id="159" name="" descr=""/>
          <p:cNvPicPr/>
          <p:nvPr/>
        </p:nvPicPr>
        <p:blipFill>
          <a:blip r:embed="rId5"/>
          <a:stretch/>
        </p:blipFill>
        <p:spPr>
          <a:xfrm>
            <a:off x="2460960" y="2736000"/>
            <a:ext cx="1499040" cy="2664000"/>
          </a:xfrm>
          <a:prstGeom prst="rect">
            <a:avLst/>
          </a:prstGeom>
          <a:ln>
            <a:noFill/>
          </a:ln>
        </p:spPr>
      </p:pic>
      <p:sp>
        <p:nvSpPr>
          <p:cNvPr id="160" name="TextShape 4"/>
          <p:cNvSpPr txBox="1"/>
          <p:nvPr/>
        </p:nvSpPr>
        <p:spPr>
          <a:xfrm>
            <a:off x="1944000" y="5904000"/>
            <a:ext cx="2376000" cy="355680"/>
          </a:xfrm>
          <a:prstGeom prst="rect">
            <a:avLst/>
          </a:prstGeom>
          <a:noFill/>
          <a:ln>
            <a:noFill/>
          </a:ln>
        </p:spPr>
        <p:txBody>
          <a:bodyPr lIns="90000" rIns="90000" tIns="45000" bIns="45000"/>
          <a:p>
            <a:r>
              <a:rPr b="0" lang="fr-CH" sz="1800" spc="-1" strike="noStrike">
                <a:solidFill>
                  <a:srgbClr val="ed1c24"/>
                </a:solidFill>
                <a:latin typeface="Source Sans Pro"/>
              </a:rPr>
              <a:t>Aucune application</a:t>
            </a:r>
            <a:endParaRPr b="0" lang="fr-CH" sz="1800" spc="-1" strike="noStrike">
              <a:latin typeface="Source Sans Pro"/>
            </a:endParaRPr>
          </a:p>
        </p:txBody>
      </p:sp>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1" name="" descr=""/>
          <p:cNvPicPr/>
          <p:nvPr/>
        </p:nvPicPr>
        <p:blipFill>
          <a:blip r:embed="rId1"/>
          <a:stretch/>
        </p:blipFill>
        <p:spPr>
          <a:xfrm>
            <a:off x="209160" y="1944000"/>
            <a:ext cx="4110840" cy="2725560"/>
          </a:xfrm>
          <a:prstGeom prst="rect">
            <a:avLst/>
          </a:prstGeom>
          <a:ln>
            <a:noFill/>
          </a:ln>
        </p:spPr>
      </p:pic>
      <p:sp>
        <p:nvSpPr>
          <p:cNvPr id="162"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Infrastructure Free-Solutions</a:t>
            </a:r>
            <a:endParaRPr b="1" lang="fr-CH" sz="3200" spc="-1" strike="noStrike">
              <a:solidFill>
                <a:srgbClr val="ffffff"/>
              </a:solidFill>
              <a:latin typeface="Source Sans Pro Black"/>
            </a:endParaRPr>
          </a:p>
        </p:txBody>
      </p:sp>
      <p:pic>
        <p:nvPicPr>
          <p:cNvPr id="163" name="" descr=""/>
          <p:cNvPicPr/>
          <p:nvPr/>
        </p:nvPicPr>
        <p:blipFill>
          <a:blip r:embed="rId2"/>
          <a:stretch/>
        </p:blipFill>
        <p:spPr>
          <a:xfrm>
            <a:off x="1999440" y="6408000"/>
            <a:ext cx="4982760" cy="2680560"/>
          </a:xfrm>
          <a:prstGeom prst="rect">
            <a:avLst/>
          </a:prstGeom>
          <a:ln>
            <a:noFill/>
          </a:ln>
        </p:spPr>
      </p:pic>
      <p:pic>
        <p:nvPicPr>
          <p:cNvPr id="164" name="" descr=""/>
          <p:cNvPicPr/>
          <p:nvPr/>
        </p:nvPicPr>
        <p:blipFill>
          <a:blip r:embed="rId3"/>
          <a:stretch/>
        </p:blipFill>
        <p:spPr>
          <a:xfrm>
            <a:off x="1080000" y="1697760"/>
            <a:ext cx="1842840" cy="2694240"/>
          </a:xfrm>
          <a:prstGeom prst="rect">
            <a:avLst/>
          </a:prstGeom>
          <a:ln>
            <a:noFill/>
          </a:ln>
        </p:spPr>
      </p:pic>
      <p:pic>
        <p:nvPicPr>
          <p:cNvPr id="165" name="" descr=""/>
          <p:cNvPicPr/>
          <p:nvPr/>
        </p:nvPicPr>
        <p:blipFill>
          <a:blip r:embed="rId4"/>
          <a:stretch/>
        </p:blipFill>
        <p:spPr>
          <a:xfrm>
            <a:off x="1080360" y="2417760"/>
            <a:ext cx="1842840" cy="2694240"/>
          </a:xfrm>
          <a:prstGeom prst="rect">
            <a:avLst/>
          </a:prstGeom>
          <a:ln>
            <a:noFill/>
          </a:ln>
        </p:spPr>
      </p:pic>
      <p:pic>
        <p:nvPicPr>
          <p:cNvPr id="166" name="" descr=""/>
          <p:cNvPicPr/>
          <p:nvPr/>
        </p:nvPicPr>
        <p:blipFill>
          <a:blip r:embed="rId5"/>
          <a:stretch/>
        </p:blipFill>
        <p:spPr>
          <a:xfrm>
            <a:off x="5544360" y="1882440"/>
            <a:ext cx="4110840" cy="2725560"/>
          </a:xfrm>
          <a:prstGeom prst="rect">
            <a:avLst/>
          </a:prstGeom>
          <a:ln>
            <a:noFill/>
          </a:ln>
        </p:spPr>
      </p:pic>
      <p:pic>
        <p:nvPicPr>
          <p:cNvPr id="167" name="" descr=""/>
          <p:cNvPicPr/>
          <p:nvPr/>
        </p:nvPicPr>
        <p:blipFill>
          <a:blip r:embed="rId6"/>
          <a:stretch/>
        </p:blipFill>
        <p:spPr>
          <a:xfrm>
            <a:off x="6480360" y="1697760"/>
            <a:ext cx="1842840" cy="2694240"/>
          </a:xfrm>
          <a:prstGeom prst="rect">
            <a:avLst/>
          </a:prstGeom>
          <a:ln>
            <a:noFill/>
          </a:ln>
        </p:spPr>
      </p:pic>
      <p:pic>
        <p:nvPicPr>
          <p:cNvPr id="168" name="" descr=""/>
          <p:cNvPicPr/>
          <p:nvPr/>
        </p:nvPicPr>
        <p:blipFill>
          <a:blip r:embed="rId7"/>
          <a:stretch/>
        </p:blipFill>
        <p:spPr>
          <a:xfrm>
            <a:off x="6480720" y="2417760"/>
            <a:ext cx="1842840" cy="2694240"/>
          </a:xfrm>
          <a:prstGeom prst="rect">
            <a:avLst/>
          </a:prstGeom>
          <a:ln>
            <a:noFill/>
          </a:ln>
        </p:spPr>
      </p:pic>
      <p:pic>
        <p:nvPicPr>
          <p:cNvPr id="169" name="" descr=""/>
          <p:cNvPicPr/>
          <p:nvPr/>
        </p:nvPicPr>
        <p:blipFill>
          <a:blip r:embed="rId8"/>
          <a:stretch/>
        </p:blipFill>
        <p:spPr>
          <a:xfrm>
            <a:off x="3240000" y="4360680"/>
            <a:ext cx="4110840" cy="2725560"/>
          </a:xfrm>
          <a:prstGeom prst="rect">
            <a:avLst/>
          </a:prstGeom>
          <a:ln>
            <a:noFill/>
          </a:ln>
        </p:spPr>
      </p:pic>
      <p:pic>
        <p:nvPicPr>
          <p:cNvPr id="170" name="" descr=""/>
          <p:cNvPicPr/>
          <p:nvPr/>
        </p:nvPicPr>
        <p:blipFill>
          <a:blip r:embed="rId9"/>
          <a:stretch/>
        </p:blipFill>
        <p:spPr>
          <a:xfrm>
            <a:off x="4176000" y="4176000"/>
            <a:ext cx="1842840" cy="2694240"/>
          </a:xfrm>
          <a:prstGeom prst="rect">
            <a:avLst/>
          </a:prstGeom>
          <a:ln>
            <a:noFill/>
          </a:ln>
        </p:spPr>
      </p:pic>
      <p:pic>
        <p:nvPicPr>
          <p:cNvPr id="171" name="" descr=""/>
          <p:cNvPicPr/>
          <p:nvPr/>
        </p:nvPicPr>
        <p:blipFill>
          <a:blip r:embed="rId10"/>
          <a:stretch/>
        </p:blipFill>
        <p:spPr>
          <a:xfrm>
            <a:off x="4176360" y="4896000"/>
            <a:ext cx="1842840" cy="2694240"/>
          </a:xfrm>
          <a:prstGeom prst="rect">
            <a:avLst/>
          </a:prstGeom>
          <a:ln>
            <a:noFill/>
          </a:ln>
        </p:spPr>
      </p:pic>
      <p:sp>
        <p:nvSpPr>
          <p:cNvPr id="172" name="TextShape 2"/>
          <p:cNvSpPr txBox="1"/>
          <p:nvPr/>
        </p:nvSpPr>
        <p:spPr>
          <a:xfrm>
            <a:off x="792000" y="3960000"/>
            <a:ext cx="3079440" cy="355680"/>
          </a:xfrm>
          <a:prstGeom prst="rect">
            <a:avLst/>
          </a:prstGeom>
          <a:noFill/>
          <a:ln>
            <a:noFill/>
          </a:ln>
        </p:spPr>
        <p:txBody>
          <a:bodyPr lIns="90000" rIns="90000" tIns="45000" bIns="45000"/>
          <a:p>
            <a:r>
              <a:rPr b="0" lang="fr-CH" sz="1800" spc="-1" strike="noStrike">
                <a:latin typeface="Source Sans Pro"/>
              </a:rPr>
              <a:t>Datacenter VTX bussigny</a:t>
            </a:r>
            <a:endParaRPr b="0" lang="fr-CH" sz="1800" spc="-1" strike="noStrike">
              <a:latin typeface="Source Sans Pro"/>
            </a:endParaRPr>
          </a:p>
        </p:txBody>
      </p:sp>
      <p:sp>
        <p:nvSpPr>
          <p:cNvPr id="173" name="TextShape 3"/>
          <p:cNvSpPr txBox="1"/>
          <p:nvPr/>
        </p:nvSpPr>
        <p:spPr>
          <a:xfrm>
            <a:off x="6120000" y="3960000"/>
            <a:ext cx="3168000" cy="355680"/>
          </a:xfrm>
          <a:prstGeom prst="rect">
            <a:avLst/>
          </a:prstGeom>
          <a:noFill/>
          <a:ln>
            <a:noFill/>
          </a:ln>
        </p:spPr>
        <p:txBody>
          <a:bodyPr lIns="90000" rIns="90000" tIns="45000" bIns="45000"/>
          <a:p>
            <a:r>
              <a:rPr b="0" lang="fr-CH" sz="1800" spc="-1" strike="noStrike">
                <a:latin typeface="Source Sans Pro"/>
              </a:rPr>
              <a:t>Datacenter VTX genève</a:t>
            </a:r>
            <a:endParaRPr b="0" lang="fr-CH" sz="1800" spc="-1" strike="noStrike">
              <a:latin typeface="Source Sans Pro"/>
            </a:endParaRPr>
          </a:p>
        </p:txBody>
      </p:sp>
      <p:sp>
        <p:nvSpPr>
          <p:cNvPr id="174" name="TextShape 4"/>
          <p:cNvSpPr txBox="1"/>
          <p:nvPr/>
        </p:nvSpPr>
        <p:spPr>
          <a:xfrm>
            <a:off x="1080000" y="3240000"/>
            <a:ext cx="2664000" cy="621000"/>
          </a:xfrm>
          <a:prstGeom prst="rect">
            <a:avLst/>
          </a:prstGeom>
          <a:noFill/>
          <a:ln>
            <a:noFill/>
          </a:ln>
        </p:spPr>
        <p:txBody>
          <a:bodyPr lIns="90000" rIns="90000" tIns="45000" bIns="45000"/>
          <a:p>
            <a:r>
              <a:rPr b="0" lang="fr-CH" sz="1800" spc="-1" strike="noStrike">
                <a:latin typeface="Source Sans Pro"/>
              </a:rPr>
              <a:t>Serveurs baremetal</a:t>
            </a:r>
            <a:endParaRPr b="0" lang="fr-CH" sz="1800" spc="-1" strike="noStrike">
              <a:latin typeface="Source Sans Pro"/>
            </a:endParaRPr>
          </a:p>
        </p:txBody>
      </p:sp>
      <p:sp>
        <p:nvSpPr>
          <p:cNvPr id="175" name="TextShape 5"/>
          <p:cNvSpPr txBox="1"/>
          <p:nvPr/>
        </p:nvSpPr>
        <p:spPr>
          <a:xfrm>
            <a:off x="1080000" y="3240360"/>
            <a:ext cx="2664000" cy="621000"/>
          </a:xfrm>
          <a:prstGeom prst="rect">
            <a:avLst/>
          </a:prstGeom>
          <a:noFill/>
          <a:ln>
            <a:noFill/>
          </a:ln>
        </p:spPr>
        <p:txBody>
          <a:bodyPr lIns="90000" rIns="90000" tIns="45000" bIns="45000"/>
          <a:p>
            <a:r>
              <a:rPr b="0" lang="fr-CH" sz="1800" spc="-1" strike="noStrike">
                <a:latin typeface="Source Sans Pro"/>
              </a:rPr>
              <a:t>Serveurs baremetal</a:t>
            </a:r>
            <a:endParaRPr b="0" lang="fr-CH" sz="1800" spc="-1" strike="noStrike">
              <a:latin typeface="Source Sans Pro"/>
            </a:endParaRPr>
          </a:p>
        </p:txBody>
      </p:sp>
      <p:sp>
        <p:nvSpPr>
          <p:cNvPr id="176" name="TextShape 6"/>
          <p:cNvSpPr txBox="1"/>
          <p:nvPr/>
        </p:nvSpPr>
        <p:spPr>
          <a:xfrm>
            <a:off x="1080000" y="3240720"/>
            <a:ext cx="2664000" cy="620280"/>
          </a:xfrm>
          <a:prstGeom prst="rect">
            <a:avLst/>
          </a:prstGeom>
          <a:noFill/>
          <a:ln>
            <a:noFill/>
          </a:ln>
        </p:spPr>
        <p:txBody>
          <a:bodyPr lIns="90000" rIns="90000" tIns="45000" bIns="45000"/>
          <a:p>
            <a:r>
              <a:rPr b="0" lang="fr-CH" sz="1800" spc="-1" strike="noStrike">
                <a:latin typeface="Source Sans Pro"/>
              </a:rPr>
              <a:t>Serveurs baremetal</a:t>
            </a:r>
            <a:endParaRPr b="0" lang="fr-CH" sz="1800" spc="-1" strike="noStrike">
              <a:latin typeface="Source Sans Pro"/>
            </a:endParaRPr>
          </a:p>
        </p:txBody>
      </p:sp>
      <p:sp>
        <p:nvSpPr>
          <p:cNvPr id="177" name="TextShape 7"/>
          <p:cNvSpPr txBox="1"/>
          <p:nvPr/>
        </p:nvSpPr>
        <p:spPr>
          <a:xfrm>
            <a:off x="6264000" y="3240000"/>
            <a:ext cx="2664000" cy="355680"/>
          </a:xfrm>
          <a:prstGeom prst="rect">
            <a:avLst/>
          </a:prstGeom>
          <a:noFill/>
          <a:ln>
            <a:noFill/>
          </a:ln>
        </p:spPr>
        <p:txBody>
          <a:bodyPr lIns="90000" rIns="90000" tIns="45000" bIns="45000"/>
          <a:p>
            <a:r>
              <a:rPr b="0" lang="fr-CH" sz="1800" spc="-1" strike="noStrike">
                <a:latin typeface="Source Sans Pro"/>
              </a:rPr>
              <a:t>Serveurs baremetal</a:t>
            </a:r>
            <a:endParaRPr b="0" lang="fr-CH" sz="1800" spc="-1" strike="noStrike">
              <a:latin typeface="Source Sans Pro"/>
            </a:endParaRPr>
          </a:p>
        </p:txBody>
      </p:sp>
      <p:sp>
        <p:nvSpPr>
          <p:cNvPr id="178" name="TextShape 8"/>
          <p:cNvSpPr txBox="1"/>
          <p:nvPr/>
        </p:nvSpPr>
        <p:spPr>
          <a:xfrm>
            <a:off x="4176000" y="5688000"/>
            <a:ext cx="2304000" cy="355680"/>
          </a:xfrm>
          <a:prstGeom prst="rect">
            <a:avLst/>
          </a:prstGeom>
          <a:noFill/>
          <a:ln>
            <a:noFill/>
          </a:ln>
        </p:spPr>
        <p:txBody>
          <a:bodyPr lIns="90000" rIns="90000" tIns="45000" bIns="45000"/>
          <a:p>
            <a:r>
              <a:rPr b="0" lang="fr-CH" sz="1800" spc="-1" strike="noStrike">
                <a:latin typeface="Source Sans Pro"/>
              </a:rPr>
              <a:t>Desktop serveurs</a:t>
            </a:r>
            <a:endParaRPr b="0" lang="fr-CH" sz="1800" spc="-1" strike="noStrike">
              <a:latin typeface="Source Sans Pro"/>
            </a:endParaRPr>
          </a:p>
        </p:txBody>
      </p:sp>
      <p:sp>
        <p:nvSpPr>
          <p:cNvPr id="179" name="CustomShape 9"/>
          <p:cNvSpPr/>
          <p:nvPr/>
        </p:nvSpPr>
        <p:spPr>
          <a:xfrm>
            <a:off x="3528000" y="3384000"/>
            <a:ext cx="2880000" cy="288000"/>
          </a:xfrm>
          <a:custGeom>
            <a:avLst/>
            <a:gdLst/>
            <a:ahLst/>
            <a:rect l="0" t="0" r="r" b="b"/>
            <a:pathLst>
              <a:path w="8002" h="802">
                <a:moveTo>
                  <a:pt x="0" y="400"/>
                </a:moveTo>
                <a:lnTo>
                  <a:pt x="1592" y="0"/>
                </a:lnTo>
                <a:lnTo>
                  <a:pt x="1592" y="200"/>
                </a:lnTo>
                <a:lnTo>
                  <a:pt x="6408" y="200"/>
                </a:lnTo>
                <a:lnTo>
                  <a:pt x="6408" y="0"/>
                </a:lnTo>
                <a:lnTo>
                  <a:pt x="8001" y="400"/>
                </a:lnTo>
                <a:lnTo>
                  <a:pt x="6408" y="801"/>
                </a:lnTo>
                <a:lnTo>
                  <a:pt x="6408" y="600"/>
                </a:lnTo>
                <a:lnTo>
                  <a:pt x="1592" y="600"/>
                </a:lnTo>
                <a:lnTo>
                  <a:pt x="1592" y="801"/>
                </a:lnTo>
                <a:lnTo>
                  <a:pt x="0" y="400"/>
                </a:lnTo>
              </a:path>
            </a:pathLst>
          </a:custGeom>
          <a:solidFill>
            <a:srgbClr val="729fcf"/>
          </a:solidFill>
          <a:ln>
            <a:solidFill>
              <a:srgbClr val="3465a4"/>
            </a:solidFill>
          </a:ln>
        </p:spPr>
        <p:style>
          <a:lnRef idx="0"/>
          <a:fillRef idx="0"/>
          <a:effectRef idx="0"/>
          <a:fontRef idx="minor"/>
        </p:style>
      </p:sp>
      <p:sp>
        <p:nvSpPr>
          <p:cNvPr id="180" name="TextShape 10"/>
          <p:cNvSpPr txBox="1"/>
          <p:nvPr/>
        </p:nvSpPr>
        <p:spPr>
          <a:xfrm>
            <a:off x="504000" y="1368000"/>
            <a:ext cx="8640000" cy="1030320"/>
          </a:xfrm>
          <a:prstGeom prst="rect">
            <a:avLst/>
          </a:prstGeom>
          <a:noFill/>
          <a:ln>
            <a:noFill/>
          </a:ln>
        </p:spPr>
        <p:txBody>
          <a:bodyPr lIns="90000" rIns="90000" tIns="45000" bIns="45000"/>
          <a:p>
            <a:r>
              <a:rPr b="0" lang="fr-CH" sz="1800" spc="-1" strike="noStrike">
                <a:latin typeface="Source Sans Pro"/>
              </a:rPr>
              <a:t>Une infra professionnelle robuste composée de serveurs Linux puissants 100 % SSD &amp; nvram 24/24 depuis 2007. HW maison Free-Solutions</a:t>
            </a:r>
            <a:endParaRPr b="0" lang="fr-CH" sz="1800" spc="-1" strike="noStrike">
              <a:latin typeface="Source Sans Pro"/>
            </a:endParaRPr>
          </a:p>
        </p:txBody>
      </p:sp>
      <p:sp>
        <p:nvSpPr>
          <p:cNvPr id="181" name="TextShape 11"/>
          <p:cNvSpPr txBox="1"/>
          <p:nvPr/>
        </p:nvSpPr>
        <p:spPr>
          <a:xfrm>
            <a:off x="2923200" y="3672000"/>
            <a:ext cx="1036800" cy="346680"/>
          </a:xfrm>
          <a:prstGeom prst="rect">
            <a:avLst/>
          </a:prstGeom>
          <a:noFill/>
          <a:ln>
            <a:noFill/>
          </a:ln>
        </p:spPr>
        <p:txBody>
          <a:bodyPr lIns="90000" rIns="90000" tIns="45000" bIns="45000"/>
          <a:p>
            <a:r>
              <a:rPr b="0" i="1" lang="fr-CH" sz="1800" spc="-1" strike="noStrike">
                <a:latin typeface="Ubuntu"/>
              </a:rPr>
              <a:t>Clients</a:t>
            </a:r>
            <a:endParaRPr b="0" lang="fr-CH" sz="1800" spc="-1" strike="noStrike">
              <a:latin typeface="Source Sans Pro"/>
            </a:endParaRPr>
          </a:p>
        </p:txBody>
      </p:sp>
      <p:sp>
        <p:nvSpPr>
          <p:cNvPr id="182" name="TextShape 12"/>
          <p:cNvSpPr txBox="1"/>
          <p:nvPr/>
        </p:nvSpPr>
        <p:spPr>
          <a:xfrm>
            <a:off x="8323200" y="3672360"/>
            <a:ext cx="1036800" cy="346680"/>
          </a:xfrm>
          <a:prstGeom prst="rect">
            <a:avLst/>
          </a:prstGeom>
          <a:noFill/>
          <a:ln>
            <a:noFill/>
          </a:ln>
        </p:spPr>
        <p:txBody>
          <a:bodyPr lIns="90000" rIns="90000" tIns="45000" bIns="45000"/>
          <a:p>
            <a:r>
              <a:rPr b="0" i="1" lang="fr-CH" sz="1800" spc="-1" strike="noStrike">
                <a:latin typeface="Ubuntu"/>
              </a:rPr>
              <a:t>Clients</a:t>
            </a:r>
            <a:endParaRPr b="0" lang="fr-CH" sz="1800" spc="-1" strike="noStrike">
              <a:latin typeface="Source Sans Pro"/>
            </a:endParaRPr>
          </a:p>
        </p:txBody>
      </p:sp>
      <p:sp>
        <p:nvSpPr>
          <p:cNvPr id="183" name="TextShape 13"/>
          <p:cNvSpPr txBox="1"/>
          <p:nvPr/>
        </p:nvSpPr>
        <p:spPr>
          <a:xfrm>
            <a:off x="6336000" y="4464000"/>
            <a:ext cx="3600000" cy="1682280"/>
          </a:xfrm>
          <a:prstGeom prst="rect">
            <a:avLst/>
          </a:prstGeom>
          <a:noFill/>
          <a:ln>
            <a:noFill/>
          </a:ln>
        </p:spPr>
        <p:txBody>
          <a:bodyPr lIns="90000" rIns="90000" tIns="45000" bIns="45000"/>
          <a:p>
            <a:r>
              <a:rPr b="0" lang="fr-CH" sz="1800" spc="-1" strike="noStrike">
                <a:latin typeface="Source Sans Pro"/>
              </a:rPr>
              <a:t>SaaS mode Pour vos Proof of concepts. Mise à dispo du service sous 48h</a:t>
            </a:r>
            <a:endParaRPr b="0" lang="fr-CH" sz="1800" spc="-1" strike="noStrike">
              <a:latin typeface="Source Sans Pro"/>
            </a:endParaRPr>
          </a:p>
          <a:p>
            <a:r>
              <a:rPr b="0" lang="fr-CH" sz="1800" spc="-1" strike="noStrike">
                <a:latin typeface="Source Sans Pro"/>
              </a:rPr>
              <a:t>Pour les PME, en mode SaaS</a:t>
            </a:r>
            <a:endParaRPr b="0" lang="fr-CH" sz="1800" spc="-1" strike="noStrike">
              <a:latin typeface="Source Sans Pro"/>
            </a:endParaRPr>
          </a:p>
          <a:p>
            <a:endParaRPr b="0" lang="fr-CH" sz="1800" spc="-1" strike="noStrike">
              <a:latin typeface="Source Sans Pro"/>
            </a:endParaRPr>
          </a:p>
        </p:txBody>
      </p:sp>
      <p:sp>
        <p:nvSpPr>
          <p:cNvPr id="184" name="TextShape 14"/>
          <p:cNvSpPr txBox="1"/>
          <p:nvPr/>
        </p:nvSpPr>
        <p:spPr>
          <a:xfrm>
            <a:off x="209160" y="4464000"/>
            <a:ext cx="3606840" cy="886320"/>
          </a:xfrm>
          <a:prstGeom prst="rect">
            <a:avLst/>
          </a:prstGeom>
          <a:noFill/>
          <a:ln>
            <a:noFill/>
          </a:ln>
        </p:spPr>
        <p:txBody>
          <a:bodyPr lIns="90000" rIns="90000" tIns="45000" bIns="45000"/>
          <a:p>
            <a:r>
              <a:rPr b="0" lang="fr-CH" sz="1800" spc="-1" strike="noStrike">
                <a:latin typeface="Source Sans Pro"/>
              </a:rPr>
              <a:t>Baremetal mode Pour vos besoins pro, votre hardware dédié en datacenter</a:t>
            </a:r>
            <a:endParaRPr b="0" lang="fr-CH" sz="1800" spc="-1" strike="noStrike">
              <a:latin typeface="Source Sans Pro"/>
            </a:endParaRPr>
          </a:p>
        </p:txBody>
      </p:sp>
      <p:pic>
        <p:nvPicPr>
          <p:cNvPr id="185" name="" descr=""/>
          <p:cNvPicPr/>
          <p:nvPr/>
        </p:nvPicPr>
        <p:blipFill>
          <a:blip r:embed="rId11"/>
          <a:stretch/>
        </p:blipFill>
        <p:spPr>
          <a:xfrm>
            <a:off x="4282560" y="2952000"/>
            <a:ext cx="1261800" cy="1495080"/>
          </a:xfrm>
          <a:prstGeom prst="rect">
            <a:avLst/>
          </a:prstGeom>
          <a:ln>
            <a:noFill/>
          </a:ln>
        </p:spPr>
      </p:pic>
      <p:sp>
        <p:nvSpPr>
          <p:cNvPr id="186" name="CustomShape 15"/>
          <p:cNvSpPr/>
          <p:nvPr/>
        </p:nvSpPr>
        <p:spPr>
          <a:xfrm rot="18799200">
            <a:off x="3540600" y="4183200"/>
            <a:ext cx="288000" cy="1080000"/>
          </a:xfrm>
          <a:custGeom>
            <a:avLst/>
            <a:gdLst/>
            <a:ahLst/>
            <a:rect l="0" t="0" r="r" b="b"/>
            <a:pathLst>
              <a:path w="804" h="3002">
                <a:moveTo>
                  <a:pt x="0" y="598"/>
                </a:moveTo>
                <a:lnTo>
                  <a:pt x="399" y="0"/>
                </a:lnTo>
                <a:lnTo>
                  <a:pt x="800" y="597"/>
                </a:lnTo>
                <a:lnTo>
                  <a:pt x="599" y="597"/>
                </a:lnTo>
                <a:lnTo>
                  <a:pt x="602" y="2403"/>
                </a:lnTo>
                <a:lnTo>
                  <a:pt x="803" y="2403"/>
                </a:lnTo>
                <a:lnTo>
                  <a:pt x="403" y="3001"/>
                </a:lnTo>
                <a:lnTo>
                  <a:pt x="2" y="2404"/>
                </a:lnTo>
                <a:lnTo>
                  <a:pt x="202" y="2404"/>
                </a:lnTo>
                <a:lnTo>
                  <a:pt x="200" y="598"/>
                </a:lnTo>
                <a:lnTo>
                  <a:pt x="0" y="598"/>
                </a:lnTo>
              </a:path>
            </a:pathLst>
          </a:custGeom>
          <a:solidFill>
            <a:srgbClr val="729fcf"/>
          </a:solidFill>
          <a:ln>
            <a:solidFill>
              <a:srgbClr val="3465a4"/>
            </a:solidFill>
          </a:ln>
        </p:spPr>
        <p:style>
          <a:lnRef idx="0"/>
          <a:fillRef idx="0"/>
          <a:effectRef idx="0"/>
          <a:fontRef idx="minor"/>
        </p:style>
      </p:sp>
      <p:sp>
        <p:nvSpPr>
          <p:cNvPr id="187" name="CustomShape 16"/>
          <p:cNvSpPr/>
          <p:nvPr/>
        </p:nvSpPr>
        <p:spPr>
          <a:xfrm rot="2311800">
            <a:off x="5416920" y="3987720"/>
            <a:ext cx="288000" cy="1080000"/>
          </a:xfrm>
          <a:custGeom>
            <a:avLst/>
            <a:gdLst/>
            <a:ahLst/>
            <a:rect l="0" t="0" r="r" b="b"/>
            <a:pathLst>
              <a:path w="804" h="3001">
                <a:moveTo>
                  <a:pt x="0" y="596"/>
                </a:moveTo>
                <a:lnTo>
                  <a:pt x="399" y="0"/>
                </a:lnTo>
                <a:lnTo>
                  <a:pt x="800" y="595"/>
                </a:lnTo>
                <a:lnTo>
                  <a:pt x="599" y="596"/>
                </a:lnTo>
                <a:lnTo>
                  <a:pt x="602" y="2402"/>
                </a:lnTo>
                <a:lnTo>
                  <a:pt x="803" y="2402"/>
                </a:lnTo>
                <a:lnTo>
                  <a:pt x="402" y="3000"/>
                </a:lnTo>
                <a:lnTo>
                  <a:pt x="2" y="2402"/>
                </a:lnTo>
                <a:lnTo>
                  <a:pt x="202" y="2403"/>
                </a:lnTo>
                <a:lnTo>
                  <a:pt x="200" y="596"/>
                </a:lnTo>
                <a:lnTo>
                  <a:pt x="0" y="596"/>
                </a:lnTo>
              </a:path>
            </a:pathLst>
          </a:custGeom>
          <a:solidFill>
            <a:srgbClr val="729fcf"/>
          </a:solidFill>
          <a:ln>
            <a:solidFill>
              <a:srgbClr val="3465a4"/>
            </a:solidFill>
          </a:ln>
        </p:spPr>
        <p:style>
          <a:lnRef idx="0"/>
          <a:fillRef idx="0"/>
          <a:effectRef idx="0"/>
          <a:fontRef idx="minor"/>
        </p:style>
      </p:sp>
      <p:pic>
        <p:nvPicPr>
          <p:cNvPr id="188" name="" descr=""/>
          <p:cNvPicPr/>
          <p:nvPr/>
        </p:nvPicPr>
        <p:blipFill>
          <a:blip r:embed="rId12"/>
          <a:stretch/>
        </p:blipFill>
        <p:spPr>
          <a:xfrm>
            <a:off x="3600000" y="2255040"/>
            <a:ext cx="1080720" cy="1056960"/>
          </a:xfrm>
          <a:prstGeom prst="rect">
            <a:avLst/>
          </a:prstGeom>
          <a:ln>
            <a:noFill/>
          </a:ln>
        </p:spPr>
      </p:pic>
      <p:pic>
        <p:nvPicPr>
          <p:cNvPr id="189" name="" descr=""/>
          <p:cNvPicPr/>
          <p:nvPr/>
        </p:nvPicPr>
        <p:blipFill>
          <a:blip r:embed="rId13"/>
          <a:stretch/>
        </p:blipFill>
        <p:spPr>
          <a:xfrm>
            <a:off x="447840" y="5350320"/>
            <a:ext cx="2576160" cy="1449360"/>
          </a:xfrm>
          <a:prstGeom prst="rect">
            <a:avLst/>
          </a:prstGeom>
          <a:ln>
            <a:noFill/>
          </a:ln>
        </p:spPr>
      </p:pic>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Url’s Free-Solutions</a:t>
            </a:r>
            <a:br/>
            <a:endParaRPr b="1" lang="fr-CH" sz="3200" spc="-1" strike="noStrike">
              <a:solidFill>
                <a:srgbClr val="ffffff"/>
              </a:solidFill>
              <a:latin typeface="Source Sans Pro Black"/>
            </a:endParaRPr>
          </a:p>
        </p:txBody>
      </p:sp>
      <p:sp>
        <p:nvSpPr>
          <p:cNvPr id="191" name="TextShape 2"/>
          <p:cNvSpPr txBox="1"/>
          <p:nvPr/>
        </p:nvSpPr>
        <p:spPr>
          <a:xfrm>
            <a:off x="360000" y="1980000"/>
            <a:ext cx="9180000" cy="4680000"/>
          </a:xfrm>
          <a:prstGeom prst="rect">
            <a:avLst/>
          </a:prstGeom>
          <a:noFill/>
          <a:ln>
            <a:noFill/>
          </a:ln>
        </p:spPr>
        <p:txBody>
          <a:bodyPr lIns="0" rIns="0" tIns="0" bIns="0">
            <a:normAutofit/>
          </a:bodyPr>
          <a:p>
            <a:pPr>
              <a:spcAft>
                <a:spcPts val="1142"/>
              </a:spcAft>
            </a:pPr>
            <a:r>
              <a:rPr b="1" lang="fr-CH" sz="1800" spc="-1" strike="noStrike">
                <a:solidFill>
                  <a:srgbClr val="1c1c1c"/>
                </a:solidFill>
                <a:latin typeface="Source Sans Pro Semibold"/>
              </a:rPr>
              <a:t> </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 </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 </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Vidéoconférence </a:t>
            </a:r>
            <a:r>
              <a:rPr b="1" lang="fr-CH" sz="1800" spc="-1" strike="noStrike">
                <a:solidFill>
                  <a:srgbClr val="1c1c1c"/>
                </a:solidFill>
                <a:latin typeface="Source Sans Pro Semibold"/>
                <a:hlinkClick r:id="rId1"/>
              </a:rPr>
              <a:t>https://www.free-solutions.org</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Videoconférence swisschat</a:t>
            </a:r>
            <a:r>
              <a:rPr b="1" lang="fr-CH" sz="1800" spc="-1" strike="noStrike">
                <a:solidFill>
                  <a:srgbClr val="1c1c1c"/>
                </a:solidFill>
                <a:latin typeface="Source Sans Pro Semibold"/>
                <a:hlinkClick r:id="rId2"/>
              </a:rPr>
              <a:t> https://swisschat.free-solutions.org</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Téléphone </a:t>
            </a:r>
            <a:r>
              <a:rPr b="1" lang="fr-CH" sz="1800" spc="-1" strike="noStrike">
                <a:solidFill>
                  <a:srgbClr val="1c1c1c"/>
                </a:solidFill>
                <a:latin typeface="Source Sans Pro Semibold"/>
                <a:hlinkClick r:id="rId3"/>
              </a:rPr>
              <a:t>https://tel.free-solutions.org</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Ancien site </a:t>
            </a:r>
            <a:r>
              <a:rPr b="1" lang="fr-CH" sz="1800" spc="-1" strike="noStrike">
                <a:solidFill>
                  <a:srgbClr val="1c1c1c"/>
                </a:solidFill>
                <a:latin typeface="Source Sans Pro Semibold"/>
                <a:hlinkClick r:id="rId4"/>
              </a:rPr>
              <a:t>https://webrtc.free-solutions.org</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        </a:t>
            </a:r>
            <a:r>
              <a:rPr b="1" lang="fr-CH" sz="1800" spc="-1" strike="noStrike">
                <a:solidFill>
                  <a:srgbClr val="1c1c1c"/>
                </a:solidFill>
                <a:latin typeface="Source Sans Pro Semibold"/>
              </a:rPr>
              <a:t>Bridge video avec l’application android </a:t>
            </a:r>
            <a:r>
              <a:rPr b="1" lang="fr-CH" sz="1800" spc="-1" strike="noStrike">
                <a:solidFill>
                  <a:srgbClr val="1c1c1c"/>
                </a:solidFill>
                <a:latin typeface="Source Sans Pro Semibold"/>
                <a:hlinkClick r:id="rId5"/>
              </a:rPr>
              <a:t>Webrtc VideoCall</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        </a:t>
            </a:r>
            <a:r>
              <a:rPr b="1" lang="fr-CH" sz="1800" spc="-1" strike="noStrike">
                <a:solidFill>
                  <a:srgbClr val="1c1c1c"/>
                </a:solidFill>
                <a:latin typeface="Source Sans Pro Semibold"/>
              </a:rPr>
              <a:t>Speak To Me Audio bridge </a:t>
            </a:r>
            <a:r>
              <a:rPr b="1" lang="fr-CH" sz="1800" spc="-1" strike="noStrike">
                <a:solidFill>
                  <a:srgbClr val="1c1c1c"/>
                </a:solidFill>
                <a:latin typeface="Source Sans Pro Semibold"/>
                <a:hlinkClick r:id="rId6"/>
              </a:rPr>
              <a:t>android application</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Extensions chrome :</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a:t>
            </a:r>
            <a:r>
              <a:rPr b="1" lang="fr-CH" sz="1800" spc="-1" strike="noStrike">
                <a:solidFill>
                  <a:srgbClr val="1c1c1c"/>
                </a:solidFill>
                <a:latin typeface="Source Sans Pro Semibold"/>
                <a:hlinkClick r:id="rId7"/>
              </a:rPr>
              <a:t>Swisschat</a:t>
            </a:r>
            <a:endParaRPr b="1" lang="fr-CH" sz="1800" spc="-1" strike="noStrike">
              <a:solidFill>
                <a:srgbClr val="1c1c1c"/>
              </a:solidFill>
              <a:latin typeface="Source Sans Pro Semibold"/>
            </a:endParaRPr>
          </a:p>
          <a:p>
            <a:pPr>
              <a:spcAft>
                <a:spcPts val="1142"/>
              </a:spcAft>
            </a:pPr>
            <a:r>
              <a:rPr b="1" lang="fr-CH" sz="1800" spc="-1" strike="noStrike">
                <a:solidFill>
                  <a:srgbClr val="1c1c1c"/>
                </a:solidFill>
                <a:latin typeface="Source Sans Pro Semibold"/>
              </a:rPr>
              <a:t>-</a:t>
            </a:r>
            <a:r>
              <a:rPr b="1" lang="fr-CH" sz="1800" spc="-1" strike="noStrike">
                <a:solidFill>
                  <a:srgbClr val="1c1c1c"/>
                </a:solidFill>
                <a:latin typeface="Source Sans Pro Semibold"/>
                <a:hlinkClick r:id="rId8"/>
              </a:rPr>
              <a:t>Free-Solutions.org</a:t>
            </a:r>
            <a:endParaRPr b="1" lang="fr-CH" sz="1800" spc="-1" strike="noStrike">
              <a:solidFill>
                <a:srgbClr val="1c1c1c"/>
              </a:solidFill>
              <a:latin typeface="Source Sans Pro Semibold"/>
            </a:endParaRPr>
          </a:p>
        </p:txBody>
      </p:sp>
      <p:pic>
        <p:nvPicPr>
          <p:cNvPr id="192" name="" descr=""/>
          <p:cNvPicPr/>
          <p:nvPr/>
        </p:nvPicPr>
        <p:blipFill>
          <a:blip r:embed="rId9"/>
          <a:stretch/>
        </p:blipFill>
        <p:spPr>
          <a:xfrm>
            <a:off x="3816000" y="6264000"/>
            <a:ext cx="2232000" cy="487080"/>
          </a:xfrm>
          <a:prstGeom prst="rect">
            <a:avLst/>
          </a:prstGeom>
          <a:ln>
            <a:noFill/>
          </a:ln>
        </p:spPr>
      </p:pic>
      <p:pic>
        <p:nvPicPr>
          <p:cNvPr id="193" name="" descr=""/>
          <p:cNvPicPr/>
          <p:nvPr/>
        </p:nvPicPr>
        <p:blipFill>
          <a:blip r:embed="rId10"/>
          <a:stretch/>
        </p:blipFill>
        <p:spPr>
          <a:xfrm>
            <a:off x="1934640" y="5850360"/>
            <a:ext cx="1930320" cy="456480"/>
          </a:xfrm>
          <a:prstGeom prst="rect">
            <a:avLst/>
          </a:prstGeom>
          <a:ln>
            <a:noFill/>
          </a:ln>
        </p:spPr>
      </p:pic>
      <p:pic>
        <p:nvPicPr>
          <p:cNvPr id="194" name="" descr=""/>
          <p:cNvPicPr/>
          <p:nvPr/>
        </p:nvPicPr>
        <p:blipFill>
          <a:blip r:embed="rId11"/>
          <a:stretch/>
        </p:blipFill>
        <p:spPr>
          <a:xfrm>
            <a:off x="288000" y="-792000"/>
            <a:ext cx="6192000" cy="6192000"/>
          </a:xfrm>
          <a:prstGeom prst="rect">
            <a:avLst/>
          </a:prstGeom>
          <a:ln>
            <a:noFill/>
          </a:ln>
        </p:spPr>
      </p:pic>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Vous avez des besoins ? Un projet ?</a:t>
            </a:r>
            <a:endParaRPr b="1" lang="fr-CH" sz="3200" spc="-1" strike="noStrike">
              <a:solidFill>
                <a:srgbClr val="ffffff"/>
              </a:solidFill>
              <a:latin typeface="Source Sans Pro Black"/>
            </a:endParaRPr>
          </a:p>
        </p:txBody>
      </p:sp>
      <p:sp>
        <p:nvSpPr>
          <p:cNvPr id="196" name="TextShape 2"/>
          <p:cNvSpPr txBox="1"/>
          <p:nvPr/>
        </p:nvSpPr>
        <p:spPr>
          <a:xfrm>
            <a:off x="360000" y="1980000"/>
            <a:ext cx="9180000" cy="4680000"/>
          </a:xfrm>
          <a:prstGeom prst="rect">
            <a:avLst/>
          </a:prstGeom>
          <a:noFill/>
          <a:ln>
            <a:noFill/>
          </a:ln>
        </p:spPr>
        <p:txBody>
          <a:bodyPr lIns="0" rIns="0" tIns="0" bIns="0">
            <a:normAutofit/>
          </a:bodyPr>
          <a:p>
            <a:pPr>
              <a:spcAft>
                <a:spcPts val="1142"/>
              </a:spcAft>
            </a:pPr>
            <a:r>
              <a:rPr b="1" lang="fr-CH" sz="2600" spc="-1" strike="noStrike">
                <a:solidFill>
                  <a:srgbClr val="1c1c1c"/>
                </a:solidFill>
                <a:latin typeface="Source Sans Pro Semibold"/>
              </a:rPr>
              <a:t>Email : </a:t>
            </a:r>
            <a:r>
              <a:rPr b="1" lang="fr-CH" sz="2600" spc="-1" strike="noStrike">
                <a:solidFill>
                  <a:srgbClr val="1c1c1c"/>
                </a:solidFill>
                <a:latin typeface="Source Sans Pro Semibold"/>
                <a:hlinkClick r:id="rId1"/>
              </a:rPr>
              <a:t>claude@free-solutions.ch</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a:p>
            <a:pPr>
              <a:spcAft>
                <a:spcPts val="1142"/>
              </a:spcAft>
            </a:pPr>
            <a:r>
              <a:rPr b="1" lang="fr-CH" sz="2200" spc="-1" strike="noStrike">
                <a:solidFill>
                  <a:srgbClr val="1c1c1c"/>
                </a:solidFill>
                <a:latin typeface="Source Sans Pro Semibold"/>
              </a:rPr>
              <a:t>Free-Solutions c’est aussi </a:t>
            </a:r>
            <a:r>
              <a:rPr b="1" lang="fr-CH" sz="2200" spc="-1" strike="noStrike">
                <a:solidFill>
                  <a:srgbClr val="1c1c1c"/>
                </a:solidFill>
                <a:latin typeface="Source Sans Pro Semibold"/>
                <a:hlinkClick r:id="rId2"/>
              </a:rPr>
              <a:t>Free-Solutions OS</a:t>
            </a:r>
            <a:r>
              <a:rPr b="1" lang="fr-CH" sz="2200" spc="-1" strike="noStrike">
                <a:solidFill>
                  <a:srgbClr val="1c1c1c"/>
                </a:solidFill>
                <a:latin typeface="Source Sans Pro Semibold"/>
              </a:rPr>
              <a:t>, un véritable ordinateur qui tient sur une toute petite clé USB le tout avec des fonctionalitées très disruptives. Ce produit fera j’espère l’objet d’une autre présentation.</a:t>
            </a:r>
            <a:endParaRPr b="1" lang="fr-CH" sz="22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p:txBody>
      </p:sp>
      <p:pic>
        <p:nvPicPr>
          <p:cNvPr id="197" name="" descr=""/>
          <p:cNvPicPr/>
          <p:nvPr/>
        </p:nvPicPr>
        <p:blipFill>
          <a:blip r:embed="rId3"/>
          <a:stretch/>
        </p:blipFill>
        <p:spPr>
          <a:xfrm>
            <a:off x="7193880" y="4608000"/>
            <a:ext cx="2742120" cy="2062080"/>
          </a:xfrm>
          <a:prstGeom prst="rect">
            <a:avLst/>
          </a:prstGeom>
          <a:ln>
            <a:noFill/>
          </a:ln>
        </p:spPr>
      </p:pic>
      <p:pic>
        <p:nvPicPr>
          <p:cNvPr id="198" name="" descr=""/>
          <p:cNvPicPr/>
          <p:nvPr/>
        </p:nvPicPr>
        <p:blipFill>
          <a:blip r:embed="rId4"/>
          <a:stretch/>
        </p:blipFill>
        <p:spPr>
          <a:xfrm>
            <a:off x="833400" y="4824000"/>
            <a:ext cx="4998600" cy="1487520"/>
          </a:xfrm>
          <a:prstGeom prst="rect">
            <a:avLst/>
          </a:prstGeom>
          <a:ln>
            <a:noFill/>
          </a:ln>
        </p:spPr>
      </p:pic>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TextShape 1"/>
          <p:cNvSpPr txBox="1"/>
          <p:nvPr/>
        </p:nvSpPr>
        <p:spPr>
          <a:xfrm>
            <a:off x="360000" y="360000"/>
            <a:ext cx="9360000" cy="900000"/>
          </a:xfrm>
          <a:prstGeom prst="rect">
            <a:avLst/>
          </a:prstGeom>
          <a:noFill/>
          <a:ln>
            <a:noFill/>
          </a:ln>
        </p:spPr>
        <p:txBody>
          <a:bodyPr lIns="0" rIns="0" tIns="0" bIns="0" anchor="b"/>
          <a:p>
            <a:r>
              <a:rPr b="1" lang="fr-CH" sz="3200" spc="-1" strike="noStrike">
                <a:solidFill>
                  <a:srgbClr val="ffffff"/>
                </a:solidFill>
                <a:latin typeface="Source Sans Pro Black"/>
              </a:rPr>
              <a:t>Allez y… workshop</a:t>
            </a:r>
            <a:endParaRPr b="1" lang="fr-CH" sz="3200" spc="-1" strike="noStrike">
              <a:solidFill>
                <a:srgbClr val="ffffff"/>
              </a:solidFill>
              <a:latin typeface="Source Sans Pro Black"/>
            </a:endParaRPr>
          </a:p>
        </p:txBody>
      </p:sp>
      <p:sp>
        <p:nvSpPr>
          <p:cNvPr id="200" name="TextShape 2"/>
          <p:cNvSpPr txBox="1"/>
          <p:nvPr/>
        </p:nvSpPr>
        <p:spPr>
          <a:xfrm>
            <a:off x="360000" y="1980000"/>
            <a:ext cx="9180000" cy="4680000"/>
          </a:xfrm>
          <a:prstGeom prst="rect">
            <a:avLst/>
          </a:prstGeom>
          <a:noFill/>
          <a:ln>
            <a:noFill/>
          </a:ln>
        </p:spPr>
        <p:txBody>
          <a:bodyPr lIns="0" rIns="0" tIns="0" bIns="0">
            <a:normAutofit/>
          </a:bodyPr>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Sur PC ou Mac chargez l’extension chrome swisschat et créez vous un compte.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Utilisez l’URL </a:t>
            </a:r>
            <a:r>
              <a:rPr b="1" lang="fr-CH" sz="2600" spc="-1" strike="noStrike">
                <a:solidFill>
                  <a:srgbClr val="1c1c1c"/>
                </a:solidFill>
                <a:latin typeface="Source Sans Pro Semibold"/>
                <a:hlinkClick r:id="rId1"/>
              </a:rPr>
              <a:t>Swisschat</a:t>
            </a:r>
            <a:r>
              <a:rPr b="1" lang="fr-CH" sz="2600" spc="-1" strike="noStrike">
                <a:solidFill>
                  <a:srgbClr val="1c1c1c"/>
                </a:solidFill>
                <a:latin typeface="Source Sans Pro Semibold"/>
              </a:rPr>
              <a:t> directement Avec chrome/chromium idéalement sur PC/Mac</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Sur tel android utilisez l’URL </a:t>
            </a:r>
            <a:r>
              <a:rPr b="1" lang="fr-CH" sz="2600" spc="-1" strike="noStrike">
                <a:solidFill>
                  <a:srgbClr val="1c1c1c"/>
                </a:solidFill>
                <a:latin typeface="Source Sans Pro Semibold"/>
                <a:hlinkClick r:id="rId2"/>
              </a:rPr>
              <a:t>Swisschat</a:t>
            </a:r>
            <a:r>
              <a:rPr b="1" lang="fr-CH" sz="2600" spc="-1" strike="noStrike">
                <a:solidFill>
                  <a:srgbClr val="1c1c1c"/>
                </a:solidFill>
                <a:latin typeface="Source Sans Pro Semibold"/>
              </a:rPr>
              <a:t> sans rien installer</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Sur Android </a:t>
            </a:r>
            <a:r>
              <a:rPr b="1" lang="fr-CH" sz="2600" spc="-1" strike="noStrike">
                <a:solidFill>
                  <a:srgbClr val="1c1c1c"/>
                </a:solidFill>
                <a:latin typeface="Source Sans Pro Semibold"/>
                <a:hlinkClick r:id="rId3"/>
              </a:rPr>
              <a:t>installez xabber</a:t>
            </a:r>
            <a:r>
              <a:rPr b="1" lang="fr-CH" sz="2600" spc="-1" strike="noStrike">
                <a:solidFill>
                  <a:srgbClr val="1c1c1c"/>
                </a:solidFill>
                <a:latin typeface="Source Sans Pro Semibold"/>
              </a:rPr>
              <a:t> / server : swisschat.free-solutions.org</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Vous pouvez créer votre swisschat </a:t>
            </a:r>
            <a:r>
              <a:rPr b="1" lang="fr-CH" sz="2600" spc="-1" strike="noStrike">
                <a:solidFill>
                  <a:srgbClr val="1c1c1c"/>
                </a:solidFill>
                <a:latin typeface="Source Sans Pro Semibold"/>
                <a:hlinkClick r:id="rId4"/>
              </a:rPr>
              <a:t>login ici</a:t>
            </a:r>
            <a:r>
              <a:rPr b="1" lang="fr-CH" sz="2600" spc="-1" strike="noStrike">
                <a:solidFill>
                  <a:srgbClr val="1c1c1c"/>
                </a:solidFill>
                <a:latin typeface="Source Sans Pro Semibold"/>
              </a:rPr>
              <a:t> ou via </a:t>
            </a:r>
            <a:r>
              <a:rPr b="1" lang="fr-CH" sz="2600" spc="-1" strike="noStrike">
                <a:solidFill>
                  <a:srgbClr val="1c1c1c"/>
                </a:solidFill>
                <a:latin typeface="Source Sans Pro Semibold"/>
                <a:hlinkClick r:id="rId5"/>
              </a:rPr>
              <a:t>l’extension chrome</a:t>
            </a: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Pour le fun, installez l’application android </a:t>
            </a:r>
            <a:r>
              <a:rPr b="1" lang="fr-CH" sz="2600" spc="-1" strike="noStrike">
                <a:solidFill>
                  <a:srgbClr val="1c1c1c"/>
                </a:solidFill>
                <a:latin typeface="Source Sans Pro Semibold"/>
                <a:hlinkClick r:id="rId6"/>
              </a:rPr>
              <a:t>webRTC videocall</a:t>
            </a:r>
            <a:r>
              <a:rPr b="1" lang="fr-CH" sz="2600" spc="-1" strike="noStrike">
                <a:solidFill>
                  <a:srgbClr val="1c1c1c"/>
                </a:solidFill>
                <a:latin typeface="Source Sans Pro Semibold"/>
              </a:rPr>
              <a:t>. Click sur le micro, dite la même chose au même moment vous êtes On Call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Ce document se trouve ici :</a:t>
            </a:r>
            <a:endParaRPr b="1" lang="fr-CH" sz="2600" spc="-1" strike="noStrike">
              <a:solidFill>
                <a:srgbClr val="1c1c1c"/>
              </a:solidFill>
              <a:latin typeface="Source Sans Pro Semibold"/>
            </a:endParaRPr>
          </a:p>
          <a:p>
            <a:pPr>
              <a:spcAft>
                <a:spcPts val="1142"/>
              </a:spcAft>
            </a:pPr>
            <a:r>
              <a:rPr b="1" lang="fr-CH" sz="3200" spc="-1" strike="noStrike">
                <a:solidFill>
                  <a:srgbClr val="1c1c1c"/>
                </a:solidFill>
                <a:latin typeface="Source Sans Pro Semibold"/>
                <a:hlinkClick r:id="rId7"/>
              </a:rPr>
              <a:t>https://www.free-solutions.ch/clearspace/docs/DOC-4356</a:t>
            </a:r>
            <a:endParaRPr b="1" lang="fr-CH" sz="32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a:p>
            <a:pPr>
              <a:spcAft>
                <a:spcPts val="1142"/>
              </a:spcAft>
            </a:pPr>
            <a:r>
              <a:rPr b="1" lang="fr-CH" sz="2600" spc="-1" strike="noStrike">
                <a:solidFill>
                  <a:srgbClr val="1c1c1c"/>
                </a:solidFill>
                <a:latin typeface="Source Sans Pro Semibold"/>
              </a:rPr>
              <a:t> </a:t>
            </a:r>
            <a:endParaRPr b="1" lang="fr-CH" sz="2600" spc="-1" strike="noStrike">
              <a:solidFill>
                <a:srgbClr val="1c1c1c"/>
              </a:solidFill>
              <a:latin typeface="Source Sans Pro Semibold"/>
            </a:endParaRPr>
          </a:p>
        </p:txBody>
      </p:sp>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586</TotalTime>
  <Application>LibreOffice/6.0.7.3$Linux_X86_64 LibreOffice_project/00m0$Build-3</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2019-05-02T11:40:33Z</dcterms:created>
  <dc:creator/>
  <dc:description/>
  <dc:language>fr-CH</dc:language>
  <cp:lastModifiedBy/>
  <dcterms:modified xsi:type="dcterms:W3CDTF">2019-05-02T23:59:37Z</dcterms:modified>
  <cp:revision>112</cp:revision>
  <dc:subject/>
  <dc:title>Alizarin</dc:title>
</cp:coreProperties>
</file>